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64" r:id="rId2"/>
    <p:sldId id="265" r:id="rId3"/>
    <p:sldId id="267" r:id="rId4"/>
    <p:sldId id="270" r:id="rId5"/>
    <p:sldId id="271" r:id="rId6"/>
    <p:sldId id="268" r:id="rId7"/>
    <p:sldId id="266" r:id="rId8"/>
    <p:sldId id="318" r:id="rId9"/>
    <p:sldId id="272" r:id="rId10"/>
    <p:sldId id="273" r:id="rId11"/>
    <p:sldId id="317" r:id="rId12"/>
    <p:sldId id="277" r:id="rId13"/>
    <p:sldId id="278" r:id="rId14"/>
    <p:sldId id="279" r:id="rId15"/>
    <p:sldId id="280" r:id="rId16"/>
    <p:sldId id="281" r:id="rId17"/>
    <p:sldId id="274" r:id="rId18"/>
    <p:sldId id="307" r:id="rId19"/>
    <p:sldId id="308" r:id="rId20"/>
    <p:sldId id="309" r:id="rId21"/>
    <p:sldId id="319" r:id="rId22"/>
    <p:sldId id="303" r:id="rId23"/>
    <p:sldId id="304" r:id="rId24"/>
    <p:sldId id="305" r:id="rId25"/>
    <p:sldId id="306" r:id="rId26"/>
    <p:sldId id="282" r:id="rId27"/>
    <p:sldId id="283" r:id="rId28"/>
    <p:sldId id="290" r:id="rId29"/>
    <p:sldId id="287" r:id="rId30"/>
    <p:sldId id="291" r:id="rId31"/>
    <p:sldId id="292" r:id="rId32"/>
    <p:sldId id="293" r:id="rId33"/>
    <p:sldId id="294" r:id="rId34"/>
    <p:sldId id="295" r:id="rId35"/>
    <p:sldId id="296" r:id="rId36"/>
    <p:sldId id="297" r:id="rId37"/>
    <p:sldId id="298" r:id="rId38"/>
    <p:sldId id="299" r:id="rId39"/>
    <p:sldId id="300" r:id="rId40"/>
    <p:sldId id="310" r:id="rId41"/>
    <p:sldId id="311" r:id="rId42"/>
    <p:sldId id="314" r:id="rId43"/>
    <p:sldId id="315" r:id="rId44"/>
    <p:sldId id="31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528D"/>
    <a:srgbClr val="96DEDE"/>
    <a:srgbClr val="E097AA"/>
    <a:srgbClr val="FFDA50"/>
    <a:srgbClr val="1A9699"/>
    <a:srgbClr val="FC6B64"/>
    <a:srgbClr val="252F54"/>
    <a:srgbClr val="808854"/>
    <a:srgbClr val="99D4D6"/>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23"/>
    <p:restoredTop sz="96327"/>
  </p:normalViewPr>
  <p:slideViewPr>
    <p:cSldViewPr snapToGrid="0" snapToObjects="1">
      <p:cViewPr varScale="1">
        <p:scale>
          <a:sx n="111" d="100"/>
          <a:sy n="111" d="100"/>
        </p:scale>
        <p:origin x="9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FD1BD-17A8-1C43-9617-36692ADA8830}" type="datetimeFigureOut">
              <a:rPr lang="en-US" smtClean="0"/>
              <a:t>9/6/2023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3A645-FA8B-E446-B0BF-616117DB62E2}" type="slidenum">
              <a:rPr lang="en-US" smtClean="0"/>
              <a:t>‹#›</a:t>
            </a:fld>
            <a:endParaRPr lang="en-US"/>
          </a:p>
        </p:txBody>
      </p:sp>
    </p:spTree>
    <p:extLst>
      <p:ext uri="{BB962C8B-B14F-4D97-AF65-F5344CB8AC3E}">
        <p14:creationId xmlns:p14="http://schemas.microsoft.com/office/powerpoint/2010/main" val="1026851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loom.com/share/7782ecf477084533a0dae61302d68cf2"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loom.com/share/9840a6d58b064eef8a3d45a55529fe92"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loom.com/share/7782ecf477084533a0dae61302d68cf2"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loom.com/share/9840a6d58b064eef8a3d45a55529fe92"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loom.com/share/7782ecf477084533a0dae61302d68cf2"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loom.com/share/9840a6d58b064eef8a3d45a55529fe92"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oom.com/share/7782ecf477084533a0dae61302d68cf2"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loom.com/share/9840a6d58b064eef8a3d45a55529fe92"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oom.com/share/7782ecf477084533a0dae61302d68cf2"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loom.com/share/9840a6d58b064eef8a3d45a55529fe92"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loom.com/share/7782ecf477084533a0dae61302d68cf2"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loom.com/share/9840a6d58b064eef8a3d45a55529fe92"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loom.com/share/7782ecf477084533a0dae61302d68cf2"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loom.com/share/9840a6d58b064eef8a3d45a55529fe92"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loom.com/share/7782ecf477084533a0dae61302d68cf2"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loom.com/share/9840a6d58b064eef8a3d45a55529fe92"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loom.com/share/7782ecf477084533a0dae61302d68cf2"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loom.com/share/9840a6d58b064eef8a3d45a55529fe9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GB" sz="2000" b="0" dirty="0">
              <a:effectLst/>
            </a:endParaRPr>
          </a:p>
        </p:txBody>
      </p:sp>
      <p:sp>
        <p:nvSpPr>
          <p:cNvPr id="4" name="Slide Number Placeholder 3"/>
          <p:cNvSpPr>
            <a:spLocks noGrp="1"/>
          </p:cNvSpPr>
          <p:nvPr>
            <p:ph type="sldNum" sz="quarter" idx="5"/>
          </p:nvPr>
        </p:nvSpPr>
        <p:spPr/>
        <p:txBody>
          <a:bodyPr/>
          <a:lstStyle/>
          <a:p>
            <a:fld id="{8533A645-FA8B-E446-B0BF-616117DB62E2}" type="slidenum">
              <a:rPr lang="en-US" smtClean="0"/>
              <a:t>1</a:t>
            </a:fld>
            <a:endParaRPr lang="en-US"/>
          </a:p>
        </p:txBody>
      </p:sp>
    </p:spTree>
    <p:extLst>
      <p:ext uri="{BB962C8B-B14F-4D97-AF65-F5344CB8AC3E}">
        <p14:creationId xmlns:p14="http://schemas.microsoft.com/office/powerpoint/2010/main" val="2888131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3A645-FA8B-E446-B0BF-616117DB62E2}" type="slidenum">
              <a:rPr lang="en-US" smtClean="0"/>
              <a:t>35</a:t>
            </a:fld>
            <a:endParaRPr lang="en-US"/>
          </a:p>
        </p:txBody>
      </p:sp>
    </p:spTree>
    <p:extLst>
      <p:ext uri="{BB962C8B-B14F-4D97-AF65-F5344CB8AC3E}">
        <p14:creationId xmlns:p14="http://schemas.microsoft.com/office/powerpoint/2010/main" val="1720280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Session 1</a:t>
            </a:r>
          </a:p>
          <a:p>
            <a:pPr fontAlgn="base"/>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hlinkClick r:id="rId3"/>
              </a:rPr>
              <a:t>https://www.loom.com/share/7782ecf477084533a0dae61302d68cf2</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Session 2</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hlinkClick r:id="rId4"/>
              </a:rPr>
              <a:t>https://www.loom.com/share/9840a6d58b064eef8a3d45a55529fe92</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533A645-FA8B-E446-B0BF-616117DB62E2}" type="slidenum">
              <a:rPr lang="en-US" smtClean="0"/>
              <a:t>36</a:t>
            </a:fld>
            <a:endParaRPr lang="en-US"/>
          </a:p>
        </p:txBody>
      </p:sp>
    </p:spTree>
    <p:extLst>
      <p:ext uri="{BB962C8B-B14F-4D97-AF65-F5344CB8AC3E}">
        <p14:creationId xmlns:p14="http://schemas.microsoft.com/office/powerpoint/2010/main" val="669988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Session 1</a:t>
            </a:r>
          </a:p>
          <a:p>
            <a:pPr fontAlgn="base"/>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hlinkClick r:id="rId3"/>
              </a:rPr>
              <a:t>https://www.loom.com/share/7782ecf477084533a0dae61302d68cf2</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Session 2</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hlinkClick r:id="rId4"/>
              </a:rPr>
              <a:t>https://www.loom.com/share/9840a6d58b064eef8a3d45a55529fe92</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533A645-FA8B-E446-B0BF-616117DB62E2}" type="slidenum">
              <a:rPr lang="en-US" smtClean="0"/>
              <a:t>37</a:t>
            </a:fld>
            <a:endParaRPr lang="en-US"/>
          </a:p>
        </p:txBody>
      </p:sp>
    </p:spTree>
    <p:extLst>
      <p:ext uri="{BB962C8B-B14F-4D97-AF65-F5344CB8AC3E}">
        <p14:creationId xmlns:p14="http://schemas.microsoft.com/office/powerpoint/2010/main" val="1592154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Session 1</a:t>
            </a:r>
          </a:p>
          <a:p>
            <a:pPr fontAlgn="base"/>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hlinkClick r:id="rId3"/>
              </a:rPr>
              <a:t>https://www.loom.com/share/7782ecf477084533a0dae61302d68cf2</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Session 2</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hlinkClick r:id="rId4"/>
              </a:rPr>
              <a:t>https://www.loom.com/share/9840a6d58b064eef8a3d45a55529fe92</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533A645-FA8B-E446-B0BF-616117DB62E2}" type="slidenum">
              <a:rPr lang="en-US" smtClean="0"/>
              <a:t>38</a:t>
            </a:fld>
            <a:endParaRPr lang="en-US"/>
          </a:p>
        </p:txBody>
      </p:sp>
    </p:spTree>
    <p:extLst>
      <p:ext uri="{BB962C8B-B14F-4D97-AF65-F5344CB8AC3E}">
        <p14:creationId xmlns:p14="http://schemas.microsoft.com/office/powerpoint/2010/main" val="1799420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3A645-FA8B-E446-B0BF-616117DB62E2}" type="slidenum">
              <a:rPr lang="en-US" smtClean="0"/>
              <a:t>39</a:t>
            </a:fld>
            <a:endParaRPr lang="en-US"/>
          </a:p>
        </p:txBody>
      </p:sp>
    </p:spTree>
    <p:extLst>
      <p:ext uri="{BB962C8B-B14F-4D97-AF65-F5344CB8AC3E}">
        <p14:creationId xmlns:p14="http://schemas.microsoft.com/office/powerpoint/2010/main" val="790112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GB" sz="2000" b="0" dirty="0">
              <a:effectLst/>
            </a:endParaRPr>
          </a:p>
        </p:txBody>
      </p:sp>
      <p:sp>
        <p:nvSpPr>
          <p:cNvPr id="4" name="Slide Number Placeholder 3"/>
          <p:cNvSpPr>
            <a:spLocks noGrp="1"/>
          </p:cNvSpPr>
          <p:nvPr>
            <p:ph type="sldNum" sz="quarter" idx="5"/>
          </p:nvPr>
        </p:nvSpPr>
        <p:spPr/>
        <p:txBody>
          <a:bodyPr/>
          <a:lstStyle/>
          <a:p>
            <a:fld id="{8533A645-FA8B-E446-B0BF-616117DB62E2}" type="slidenum">
              <a:rPr lang="en-US" smtClean="0"/>
              <a:t>7</a:t>
            </a:fld>
            <a:endParaRPr lang="en-US"/>
          </a:p>
        </p:txBody>
      </p:sp>
    </p:spTree>
    <p:extLst>
      <p:ext uri="{BB962C8B-B14F-4D97-AF65-F5344CB8AC3E}">
        <p14:creationId xmlns:p14="http://schemas.microsoft.com/office/powerpoint/2010/main" val="1759437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Session 1</a:t>
            </a:r>
          </a:p>
          <a:p>
            <a:pPr fontAlgn="base"/>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hlinkClick r:id="rId3"/>
              </a:rPr>
              <a:t>https://www.loom.com/share/7782ecf477084533a0dae61302d68cf2</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Session 2</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hlinkClick r:id="rId4"/>
              </a:rPr>
              <a:t>https://www.loom.com/share/9840a6d58b064eef8a3d45a55529fe92</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533A645-FA8B-E446-B0BF-616117DB62E2}" type="slidenum">
              <a:rPr lang="en-US" smtClean="0"/>
              <a:t>28</a:t>
            </a:fld>
            <a:endParaRPr lang="en-US"/>
          </a:p>
        </p:txBody>
      </p:sp>
    </p:spTree>
    <p:extLst>
      <p:ext uri="{BB962C8B-B14F-4D97-AF65-F5344CB8AC3E}">
        <p14:creationId xmlns:p14="http://schemas.microsoft.com/office/powerpoint/2010/main" val="199662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Session 1</a:t>
            </a:r>
          </a:p>
          <a:p>
            <a:pPr fontAlgn="base"/>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hlinkClick r:id="rId3"/>
              </a:rPr>
              <a:t>https://www.loom.com/share/7782ecf477084533a0dae61302d68cf2</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Session 2</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hlinkClick r:id="rId4"/>
              </a:rPr>
              <a:t>https://www.loom.com/share/9840a6d58b064eef8a3d45a55529fe92</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533A645-FA8B-E446-B0BF-616117DB62E2}" type="slidenum">
              <a:rPr lang="en-US" smtClean="0"/>
              <a:t>29</a:t>
            </a:fld>
            <a:endParaRPr lang="en-US"/>
          </a:p>
        </p:txBody>
      </p:sp>
    </p:spTree>
    <p:extLst>
      <p:ext uri="{BB962C8B-B14F-4D97-AF65-F5344CB8AC3E}">
        <p14:creationId xmlns:p14="http://schemas.microsoft.com/office/powerpoint/2010/main" val="1663816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Session 1</a:t>
            </a:r>
          </a:p>
          <a:p>
            <a:pPr fontAlgn="base"/>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hlinkClick r:id="rId3"/>
              </a:rPr>
              <a:t>https://www.loom.com/share/7782ecf477084533a0dae61302d68cf2</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Session 2</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hlinkClick r:id="rId4"/>
              </a:rPr>
              <a:t>https://www.loom.com/share/9840a6d58b064eef8a3d45a55529fe92</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533A645-FA8B-E446-B0BF-616117DB62E2}" type="slidenum">
              <a:rPr lang="en-US" smtClean="0"/>
              <a:t>30</a:t>
            </a:fld>
            <a:endParaRPr lang="en-US"/>
          </a:p>
        </p:txBody>
      </p:sp>
    </p:spTree>
    <p:extLst>
      <p:ext uri="{BB962C8B-B14F-4D97-AF65-F5344CB8AC3E}">
        <p14:creationId xmlns:p14="http://schemas.microsoft.com/office/powerpoint/2010/main" val="40008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3A645-FA8B-E446-B0BF-616117DB62E2}" type="slidenum">
              <a:rPr lang="en-US" smtClean="0"/>
              <a:t>31</a:t>
            </a:fld>
            <a:endParaRPr lang="en-US"/>
          </a:p>
        </p:txBody>
      </p:sp>
    </p:spTree>
    <p:extLst>
      <p:ext uri="{BB962C8B-B14F-4D97-AF65-F5344CB8AC3E}">
        <p14:creationId xmlns:p14="http://schemas.microsoft.com/office/powerpoint/2010/main" val="1226874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Session 1</a:t>
            </a:r>
          </a:p>
          <a:p>
            <a:pPr fontAlgn="base"/>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hlinkClick r:id="rId3"/>
              </a:rPr>
              <a:t>https://www.loom.com/share/7782ecf477084533a0dae61302d68cf2</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Session 2</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hlinkClick r:id="rId4"/>
              </a:rPr>
              <a:t>https://www.loom.com/share/9840a6d58b064eef8a3d45a55529fe92</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533A645-FA8B-E446-B0BF-616117DB62E2}" type="slidenum">
              <a:rPr lang="en-US" smtClean="0"/>
              <a:t>32</a:t>
            </a:fld>
            <a:endParaRPr lang="en-US"/>
          </a:p>
        </p:txBody>
      </p:sp>
    </p:spTree>
    <p:extLst>
      <p:ext uri="{BB962C8B-B14F-4D97-AF65-F5344CB8AC3E}">
        <p14:creationId xmlns:p14="http://schemas.microsoft.com/office/powerpoint/2010/main" val="415977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Session 1</a:t>
            </a:r>
          </a:p>
          <a:p>
            <a:pPr fontAlgn="base"/>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hlinkClick r:id="rId3"/>
              </a:rPr>
              <a:t>https://www.loom.com/share/7782ecf477084533a0dae61302d68cf2</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Session 2</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hlinkClick r:id="rId4"/>
              </a:rPr>
              <a:t>https://www.loom.com/share/9840a6d58b064eef8a3d45a55529fe92</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533A645-FA8B-E446-B0BF-616117DB62E2}" type="slidenum">
              <a:rPr lang="en-US" smtClean="0"/>
              <a:t>33</a:t>
            </a:fld>
            <a:endParaRPr lang="en-US"/>
          </a:p>
        </p:txBody>
      </p:sp>
    </p:spTree>
    <p:extLst>
      <p:ext uri="{BB962C8B-B14F-4D97-AF65-F5344CB8AC3E}">
        <p14:creationId xmlns:p14="http://schemas.microsoft.com/office/powerpoint/2010/main" val="1648499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Session 1</a:t>
            </a:r>
          </a:p>
          <a:p>
            <a:pPr fontAlgn="base"/>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hlinkClick r:id="rId3"/>
              </a:rPr>
              <a:t>https://www.loom.com/share/7782ecf477084533a0dae61302d68cf2</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Session 2</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hlinkClick r:id="rId4"/>
              </a:rPr>
              <a:t>https://www.loom.com/share/9840a6d58b064eef8a3d45a55529fe92</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533A645-FA8B-E446-B0BF-616117DB62E2}" type="slidenum">
              <a:rPr lang="en-US" smtClean="0"/>
              <a:t>34</a:t>
            </a:fld>
            <a:endParaRPr lang="en-US"/>
          </a:p>
        </p:txBody>
      </p:sp>
    </p:spTree>
    <p:extLst>
      <p:ext uri="{BB962C8B-B14F-4D97-AF65-F5344CB8AC3E}">
        <p14:creationId xmlns:p14="http://schemas.microsoft.com/office/powerpoint/2010/main" val="921700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625B-E24B-88DB-22DD-E2BFFFD51C87}"/>
              </a:ext>
            </a:extLst>
          </p:cNvPr>
          <p:cNvSpPr>
            <a:spLocks noGrp="1"/>
          </p:cNvSpPr>
          <p:nvPr>
            <p:ph type="ctrTitle"/>
          </p:nvPr>
        </p:nvSpPr>
        <p:spPr>
          <a:xfrm>
            <a:off x="1524000" y="1133793"/>
            <a:ext cx="9144000" cy="2387600"/>
          </a:xfrm>
        </p:spPr>
        <p:txBody>
          <a:bodyPr anchor="b">
            <a:normAutofit/>
          </a:bodyPr>
          <a:lstStyle>
            <a:lvl1pPr algn="ctr">
              <a:defRPr sz="4400">
                <a:solidFill>
                  <a:srgbClr val="273256"/>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7E6978E8-6677-A37C-C830-5543F5E6C582}"/>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E2DDF80-9E6B-2013-AEDC-EC544A9FAD41}"/>
              </a:ext>
            </a:extLst>
          </p:cNvPr>
          <p:cNvSpPr>
            <a:spLocks noGrp="1"/>
          </p:cNvSpPr>
          <p:nvPr>
            <p:ph type="dt" sz="half" idx="10"/>
          </p:nvPr>
        </p:nvSpPr>
        <p:spPr/>
        <p:txBody>
          <a:bodyPr/>
          <a:lstStyle/>
          <a:p>
            <a:fld id="{2CEC0367-46F6-1440-A9A4-EF3F538DB116}" type="datetimeFigureOut">
              <a:rPr lang="en-US" smtClean="0"/>
              <a:t>9/6/2023</a:t>
            </a:fld>
            <a:endParaRPr lang="en-US"/>
          </a:p>
        </p:txBody>
      </p:sp>
      <p:sp>
        <p:nvSpPr>
          <p:cNvPr id="5" name="Footer Placeholder 4">
            <a:extLst>
              <a:ext uri="{FF2B5EF4-FFF2-40B4-BE49-F238E27FC236}">
                <a16:creationId xmlns:a16="http://schemas.microsoft.com/office/drawing/2014/main" id="{DE3FAFD1-71F1-BC29-3435-A61510203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3EA7B7-473C-A6EA-E095-100C6D0571C7}"/>
              </a:ext>
            </a:extLst>
          </p:cNvPr>
          <p:cNvSpPr>
            <a:spLocks noGrp="1"/>
          </p:cNvSpPr>
          <p:nvPr>
            <p:ph type="sldNum" sz="quarter" idx="12"/>
          </p:nvPr>
        </p:nvSpPr>
        <p:spPr/>
        <p:txBody>
          <a:bodyPr/>
          <a:lstStyle/>
          <a:p>
            <a:fld id="{9C5F12E1-6FB8-6842-85D6-F7632657DC7C}" type="slidenum">
              <a:rPr lang="en-US" smtClean="0"/>
              <a:t>‹#›</a:t>
            </a:fld>
            <a:endParaRPr lang="en-US"/>
          </a:p>
        </p:txBody>
      </p:sp>
    </p:spTree>
    <p:extLst>
      <p:ext uri="{BB962C8B-B14F-4D97-AF65-F5344CB8AC3E}">
        <p14:creationId xmlns:p14="http://schemas.microsoft.com/office/powerpoint/2010/main" val="2368496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FA67C-E435-E7FA-1131-DA1529CF355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0744693-9B53-3F62-965F-C3309DE421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30A311-7944-2FCE-E166-F4F00C1905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627D54-D667-82EB-964D-8FD4041D5BF1}"/>
              </a:ext>
            </a:extLst>
          </p:cNvPr>
          <p:cNvSpPr>
            <a:spLocks noGrp="1"/>
          </p:cNvSpPr>
          <p:nvPr>
            <p:ph type="dt" sz="half" idx="10"/>
          </p:nvPr>
        </p:nvSpPr>
        <p:spPr/>
        <p:txBody>
          <a:bodyPr/>
          <a:lstStyle/>
          <a:p>
            <a:fld id="{2CEC0367-46F6-1440-A9A4-EF3F538DB116}" type="datetimeFigureOut">
              <a:rPr lang="en-US" smtClean="0"/>
              <a:t>9/6/2023</a:t>
            </a:fld>
            <a:endParaRPr lang="en-US"/>
          </a:p>
        </p:txBody>
      </p:sp>
      <p:sp>
        <p:nvSpPr>
          <p:cNvPr id="6" name="Footer Placeholder 5">
            <a:extLst>
              <a:ext uri="{FF2B5EF4-FFF2-40B4-BE49-F238E27FC236}">
                <a16:creationId xmlns:a16="http://schemas.microsoft.com/office/drawing/2014/main" id="{5EB9B11C-24B8-F2C0-FA85-0793AAAAF7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7948EA-EAE1-7A0D-9C65-58DE2A93B4F4}"/>
              </a:ext>
            </a:extLst>
          </p:cNvPr>
          <p:cNvSpPr>
            <a:spLocks noGrp="1"/>
          </p:cNvSpPr>
          <p:nvPr>
            <p:ph type="sldNum" sz="quarter" idx="12"/>
          </p:nvPr>
        </p:nvSpPr>
        <p:spPr/>
        <p:txBody>
          <a:bodyPr/>
          <a:lstStyle/>
          <a:p>
            <a:fld id="{9C5F12E1-6FB8-6842-85D6-F7632657DC7C}" type="slidenum">
              <a:rPr lang="en-US" smtClean="0"/>
              <a:t>‹#›</a:t>
            </a:fld>
            <a:endParaRPr lang="en-US"/>
          </a:p>
        </p:txBody>
      </p:sp>
    </p:spTree>
    <p:extLst>
      <p:ext uri="{BB962C8B-B14F-4D97-AF65-F5344CB8AC3E}">
        <p14:creationId xmlns:p14="http://schemas.microsoft.com/office/powerpoint/2010/main" val="4223454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9C88-9614-6B68-3837-9E6A2DCCCE6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0F3EE20-68CD-D81B-9A4F-5184DCDED09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8B3801C-F54C-DA01-87D4-2ED9D6CB9571}"/>
              </a:ext>
            </a:extLst>
          </p:cNvPr>
          <p:cNvSpPr>
            <a:spLocks noGrp="1"/>
          </p:cNvSpPr>
          <p:nvPr>
            <p:ph type="dt" sz="half" idx="10"/>
          </p:nvPr>
        </p:nvSpPr>
        <p:spPr/>
        <p:txBody>
          <a:bodyPr/>
          <a:lstStyle/>
          <a:p>
            <a:fld id="{2CEC0367-46F6-1440-A9A4-EF3F538DB116}" type="datetimeFigureOut">
              <a:rPr lang="en-US" smtClean="0"/>
              <a:t>9/6/2023</a:t>
            </a:fld>
            <a:endParaRPr lang="en-US"/>
          </a:p>
        </p:txBody>
      </p:sp>
      <p:sp>
        <p:nvSpPr>
          <p:cNvPr id="5" name="Footer Placeholder 4">
            <a:extLst>
              <a:ext uri="{FF2B5EF4-FFF2-40B4-BE49-F238E27FC236}">
                <a16:creationId xmlns:a16="http://schemas.microsoft.com/office/drawing/2014/main" id="{15877844-9414-51CA-D55F-01C0D82650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DE8124-C29C-0FA7-A36A-C0179EAC011D}"/>
              </a:ext>
            </a:extLst>
          </p:cNvPr>
          <p:cNvSpPr>
            <a:spLocks noGrp="1"/>
          </p:cNvSpPr>
          <p:nvPr>
            <p:ph type="sldNum" sz="quarter" idx="12"/>
          </p:nvPr>
        </p:nvSpPr>
        <p:spPr/>
        <p:txBody>
          <a:bodyPr/>
          <a:lstStyle/>
          <a:p>
            <a:fld id="{9C5F12E1-6FB8-6842-85D6-F7632657DC7C}" type="slidenum">
              <a:rPr lang="en-US" smtClean="0"/>
              <a:t>‹#›</a:t>
            </a:fld>
            <a:endParaRPr lang="en-US"/>
          </a:p>
        </p:txBody>
      </p:sp>
    </p:spTree>
    <p:extLst>
      <p:ext uri="{BB962C8B-B14F-4D97-AF65-F5344CB8AC3E}">
        <p14:creationId xmlns:p14="http://schemas.microsoft.com/office/powerpoint/2010/main" val="505013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FC5498-053B-0461-6C80-D4CFD8E7D83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CC22181-832A-15A0-45F6-6B5D1AA28C6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A3628E1-4110-B921-7BB5-8429BA388C46}"/>
              </a:ext>
            </a:extLst>
          </p:cNvPr>
          <p:cNvSpPr>
            <a:spLocks noGrp="1"/>
          </p:cNvSpPr>
          <p:nvPr>
            <p:ph type="dt" sz="half" idx="10"/>
          </p:nvPr>
        </p:nvSpPr>
        <p:spPr/>
        <p:txBody>
          <a:bodyPr/>
          <a:lstStyle/>
          <a:p>
            <a:fld id="{2CEC0367-46F6-1440-A9A4-EF3F538DB116}" type="datetimeFigureOut">
              <a:rPr lang="en-US" smtClean="0"/>
              <a:t>9/6/2023</a:t>
            </a:fld>
            <a:endParaRPr lang="en-US"/>
          </a:p>
        </p:txBody>
      </p:sp>
      <p:sp>
        <p:nvSpPr>
          <p:cNvPr id="5" name="Footer Placeholder 4">
            <a:extLst>
              <a:ext uri="{FF2B5EF4-FFF2-40B4-BE49-F238E27FC236}">
                <a16:creationId xmlns:a16="http://schemas.microsoft.com/office/drawing/2014/main" id="{2EA84B40-EC1B-DA3A-6AD0-A61F9B71D0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9057EA-8C4B-54FC-2B1A-AF3FABA43E39}"/>
              </a:ext>
            </a:extLst>
          </p:cNvPr>
          <p:cNvSpPr>
            <a:spLocks noGrp="1"/>
          </p:cNvSpPr>
          <p:nvPr>
            <p:ph type="sldNum" sz="quarter" idx="12"/>
          </p:nvPr>
        </p:nvSpPr>
        <p:spPr/>
        <p:txBody>
          <a:bodyPr/>
          <a:lstStyle/>
          <a:p>
            <a:fld id="{9C5F12E1-6FB8-6842-85D6-F7632657DC7C}" type="slidenum">
              <a:rPr lang="en-US" smtClean="0"/>
              <a:t>‹#›</a:t>
            </a:fld>
            <a:endParaRPr lang="en-US"/>
          </a:p>
        </p:txBody>
      </p:sp>
    </p:spTree>
    <p:extLst>
      <p:ext uri="{BB962C8B-B14F-4D97-AF65-F5344CB8AC3E}">
        <p14:creationId xmlns:p14="http://schemas.microsoft.com/office/powerpoint/2010/main" val="462687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F31D2-3109-BFEF-C94A-4E3D6297CFD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3A1B650-6A8C-0E84-D1A2-6AC5A1269D9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BB3A511-2FCE-45B9-B9DD-EEFED701CC02}"/>
              </a:ext>
            </a:extLst>
          </p:cNvPr>
          <p:cNvSpPr>
            <a:spLocks noGrp="1"/>
          </p:cNvSpPr>
          <p:nvPr>
            <p:ph type="dt" sz="half" idx="10"/>
          </p:nvPr>
        </p:nvSpPr>
        <p:spPr/>
        <p:txBody>
          <a:bodyPr/>
          <a:lstStyle/>
          <a:p>
            <a:fld id="{2CEC0367-46F6-1440-A9A4-EF3F538DB116}" type="datetimeFigureOut">
              <a:rPr lang="en-US" smtClean="0"/>
              <a:t>9/6/2023</a:t>
            </a:fld>
            <a:endParaRPr lang="en-US"/>
          </a:p>
        </p:txBody>
      </p:sp>
      <p:sp>
        <p:nvSpPr>
          <p:cNvPr id="5" name="Footer Placeholder 4">
            <a:extLst>
              <a:ext uri="{FF2B5EF4-FFF2-40B4-BE49-F238E27FC236}">
                <a16:creationId xmlns:a16="http://schemas.microsoft.com/office/drawing/2014/main" id="{731FE4C8-D90C-BF47-4269-786289E6F3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D658F8-0E0A-43FE-A3CB-B0DB5952A3D6}"/>
              </a:ext>
            </a:extLst>
          </p:cNvPr>
          <p:cNvSpPr>
            <a:spLocks noGrp="1"/>
          </p:cNvSpPr>
          <p:nvPr>
            <p:ph type="sldNum" sz="quarter" idx="12"/>
          </p:nvPr>
        </p:nvSpPr>
        <p:spPr/>
        <p:txBody>
          <a:bodyPr/>
          <a:lstStyle/>
          <a:p>
            <a:fld id="{9C5F12E1-6FB8-6842-85D6-F7632657DC7C}" type="slidenum">
              <a:rPr lang="en-US" smtClean="0"/>
              <a:t>‹#›</a:t>
            </a:fld>
            <a:endParaRPr lang="en-US"/>
          </a:p>
        </p:txBody>
      </p:sp>
    </p:spTree>
    <p:extLst>
      <p:ext uri="{BB962C8B-B14F-4D97-AF65-F5344CB8AC3E}">
        <p14:creationId xmlns:p14="http://schemas.microsoft.com/office/powerpoint/2010/main" val="2627736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A528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A300C-DE04-3259-E1A4-D5F51E77982E}"/>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8B3B479-DE19-FF28-57BB-AA0DA4097B2D}"/>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049C24C-BE33-B9D8-8CA4-8B6153D1A571}"/>
              </a:ext>
            </a:extLst>
          </p:cNvPr>
          <p:cNvSpPr>
            <a:spLocks noGrp="1"/>
          </p:cNvSpPr>
          <p:nvPr>
            <p:ph type="dt" sz="half" idx="10"/>
          </p:nvPr>
        </p:nvSpPr>
        <p:spPr/>
        <p:txBody>
          <a:bodyPr/>
          <a:lstStyle>
            <a:lvl1pPr>
              <a:defRPr>
                <a:solidFill>
                  <a:schemeClr val="bg1"/>
                </a:solidFill>
              </a:defRPr>
            </a:lvl1pPr>
          </a:lstStyle>
          <a:p>
            <a:fld id="{2CEC0367-46F6-1440-A9A4-EF3F538DB116}" type="datetimeFigureOut">
              <a:rPr lang="en-US" smtClean="0"/>
              <a:pPr/>
              <a:t>9/6/2023</a:t>
            </a:fld>
            <a:endParaRPr lang="en-US"/>
          </a:p>
        </p:txBody>
      </p:sp>
      <p:sp>
        <p:nvSpPr>
          <p:cNvPr id="5" name="Footer Placeholder 4">
            <a:extLst>
              <a:ext uri="{FF2B5EF4-FFF2-40B4-BE49-F238E27FC236}">
                <a16:creationId xmlns:a16="http://schemas.microsoft.com/office/drawing/2014/main" id="{FE63C5E9-5849-C488-A117-7BF7A7F62111}"/>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C4D4A0D8-0CE8-77A1-0E34-5D32AF73A5FE}"/>
              </a:ext>
            </a:extLst>
          </p:cNvPr>
          <p:cNvSpPr>
            <a:spLocks noGrp="1"/>
          </p:cNvSpPr>
          <p:nvPr>
            <p:ph type="sldNum" sz="quarter" idx="12"/>
          </p:nvPr>
        </p:nvSpPr>
        <p:spPr/>
        <p:txBody>
          <a:bodyPr/>
          <a:lstStyle>
            <a:lvl1pPr>
              <a:defRPr>
                <a:solidFill>
                  <a:schemeClr val="bg1"/>
                </a:solidFill>
              </a:defRPr>
            </a:lvl1pPr>
          </a:lstStyle>
          <a:p>
            <a:fld id="{9C5F12E1-6FB8-6842-85D6-F7632657DC7C}" type="slidenum">
              <a:rPr lang="en-US" smtClean="0"/>
              <a:pPr/>
              <a:t>‹#›</a:t>
            </a:fld>
            <a:endParaRPr lang="en-US"/>
          </a:p>
        </p:txBody>
      </p:sp>
    </p:spTree>
    <p:extLst>
      <p:ext uri="{BB962C8B-B14F-4D97-AF65-F5344CB8AC3E}">
        <p14:creationId xmlns:p14="http://schemas.microsoft.com/office/powerpoint/2010/main" val="4250746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0713A-FD75-93D1-F898-00A6DEAE44B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012239C-E2D4-57D9-04BF-5D4BFC71575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362955E-0008-5200-3106-EA2F55BFDD4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1A8F52A-320C-B989-DE5E-25DDA5EBD345}"/>
              </a:ext>
            </a:extLst>
          </p:cNvPr>
          <p:cNvSpPr>
            <a:spLocks noGrp="1"/>
          </p:cNvSpPr>
          <p:nvPr>
            <p:ph type="dt" sz="half" idx="10"/>
          </p:nvPr>
        </p:nvSpPr>
        <p:spPr/>
        <p:txBody>
          <a:bodyPr/>
          <a:lstStyle/>
          <a:p>
            <a:fld id="{2CEC0367-46F6-1440-A9A4-EF3F538DB116}" type="datetimeFigureOut">
              <a:rPr lang="en-US" smtClean="0"/>
              <a:t>9/6/2023</a:t>
            </a:fld>
            <a:endParaRPr lang="en-US"/>
          </a:p>
        </p:txBody>
      </p:sp>
      <p:sp>
        <p:nvSpPr>
          <p:cNvPr id="6" name="Footer Placeholder 5">
            <a:extLst>
              <a:ext uri="{FF2B5EF4-FFF2-40B4-BE49-F238E27FC236}">
                <a16:creationId xmlns:a16="http://schemas.microsoft.com/office/drawing/2014/main" id="{11A3B4A8-3BBE-7CAB-D666-9ACBA394E7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A7973C-B988-7DE5-D987-A4D8005952DC}"/>
              </a:ext>
            </a:extLst>
          </p:cNvPr>
          <p:cNvSpPr>
            <a:spLocks noGrp="1"/>
          </p:cNvSpPr>
          <p:nvPr>
            <p:ph type="sldNum" sz="quarter" idx="12"/>
          </p:nvPr>
        </p:nvSpPr>
        <p:spPr/>
        <p:txBody>
          <a:bodyPr/>
          <a:lstStyle/>
          <a:p>
            <a:fld id="{9C5F12E1-6FB8-6842-85D6-F7632657DC7C}" type="slidenum">
              <a:rPr lang="en-US" smtClean="0"/>
              <a:t>‹#›</a:t>
            </a:fld>
            <a:endParaRPr lang="en-US"/>
          </a:p>
        </p:txBody>
      </p:sp>
    </p:spTree>
    <p:extLst>
      <p:ext uri="{BB962C8B-B14F-4D97-AF65-F5344CB8AC3E}">
        <p14:creationId xmlns:p14="http://schemas.microsoft.com/office/powerpoint/2010/main" val="318716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9CEA5-8CBD-B3C1-9A4B-1D0438F8794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6BFC1DB-E1F0-514E-6189-0FF1A26DB5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6D5FFA7-62F6-1959-F2D1-1272863401A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FAC434E-A5C1-2CF2-0088-3B0BCFD1E2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1FF5511-A48F-A220-22BA-1E0B802514C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9425CA7-4333-AF7A-3E87-3BC79F9AD6FC}"/>
              </a:ext>
            </a:extLst>
          </p:cNvPr>
          <p:cNvSpPr>
            <a:spLocks noGrp="1"/>
          </p:cNvSpPr>
          <p:nvPr>
            <p:ph type="dt" sz="half" idx="10"/>
          </p:nvPr>
        </p:nvSpPr>
        <p:spPr/>
        <p:txBody>
          <a:bodyPr/>
          <a:lstStyle/>
          <a:p>
            <a:fld id="{2CEC0367-46F6-1440-A9A4-EF3F538DB116}" type="datetimeFigureOut">
              <a:rPr lang="en-US" smtClean="0"/>
              <a:t>9/6/2023</a:t>
            </a:fld>
            <a:endParaRPr lang="en-US"/>
          </a:p>
        </p:txBody>
      </p:sp>
      <p:sp>
        <p:nvSpPr>
          <p:cNvPr id="8" name="Footer Placeholder 7">
            <a:extLst>
              <a:ext uri="{FF2B5EF4-FFF2-40B4-BE49-F238E27FC236}">
                <a16:creationId xmlns:a16="http://schemas.microsoft.com/office/drawing/2014/main" id="{84E43351-4C7D-FA99-81A1-BE3DE58633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E2B51C-3FDD-F8D9-7F9C-D3329D2C78C1}"/>
              </a:ext>
            </a:extLst>
          </p:cNvPr>
          <p:cNvSpPr>
            <a:spLocks noGrp="1"/>
          </p:cNvSpPr>
          <p:nvPr>
            <p:ph type="sldNum" sz="quarter" idx="12"/>
          </p:nvPr>
        </p:nvSpPr>
        <p:spPr/>
        <p:txBody>
          <a:bodyPr/>
          <a:lstStyle/>
          <a:p>
            <a:fld id="{9C5F12E1-6FB8-6842-85D6-F7632657DC7C}" type="slidenum">
              <a:rPr lang="en-US" smtClean="0"/>
              <a:t>‹#›</a:t>
            </a:fld>
            <a:endParaRPr lang="en-US"/>
          </a:p>
        </p:txBody>
      </p:sp>
    </p:spTree>
    <p:extLst>
      <p:ext uri="{BB962C8B-B14F-4D97-AF65-F5344CB8AC3E}">
        <p14:creationId xmlns:p14="http://schemas.microsoft.com/office/powerpoint/2010/main" val="188431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8" name="Rectangle 37"/>
          <p:cNvSpPr/>
          <p:nvPr userDrawn="1"/>
        </p:nvSpPr>
        <p:spPr>
          <a:xfrm>
            <a:off x="539794" y="4651792"/>
            <a:ext cx="945940" cy="428293"/>
          </a:xfrm>
          <a:prstGeom prst="rect">
            <a:avLst/>
          </a:prstGeom>
          <a:solidFill>
            <a:srgbClr val="1A528D"/>
          </a:solidFill>
          <a:ln>
            <a:solidFill>
              <a:srgbClr val="1A52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5991726" y="1705227"/>
            <a:ext cx="1263316" cy="448426"/>
          </a:xfrm>
          <a:prstGeom prst="rect">
            <a:avLst/>
          </a:prstGeom>
          <a:solidFill>
            <a:srgbClr val="96DEDE"/>
          </a:solidFill>
          <a:ln>
            <a:solidFill>
              <a:srgbClr val="96D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539794" y="1705227"/>
            <a:ext cx="1349164" cy="448426"/>
          </a:xfrm>
          <a:prstGeom prst="rect">
            <a:avLst/>
          </a:prstGeom>
          <a:solidFill>
            <a:srgbClr val="E097AA"/>
          </a:solidFill>
          <a:ln>
            <a:solidFill>
              <a:srgbClr val="E09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8554452" y="962527"/>
            <a:ext cx="2551489" cy="562351"/>
          </a:xfrm>
          <a:prstGeom prst="rect">
            <a:avLst/>
          </a:prstGeom>
          <a:solidFill>
            <a:srgbClr val="FFDA50"/>
          </a:solidFill>
          <a:ln>
            <a:solidFill>
              <a:srgbClr val="FFD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6BFC1DB-E1F0-514E-6189-0FF1A26DB56A}"/>
              </a:ext>
            </a:extLst>
          </p:cNvPr>
          <p:cNvSpPr>
            <a:spLocks noGrp="1"/>
          </p:cNvSpPr>
          <p:nvPr>
            <p:ph type="body" idx="1"/>
          </p:nvPr>
        </p:nvSpPr>
        <p:spPr>
          <a:xfrm>
            <a:off x="1256380" y="1130132"/>
            <a:ext cx="6792746" cy="365125"/>
          </a:xfrm>
        </p:spPr>
        <p:txBody>
          <a:bodyPr anchor="ctr">
            <a:normAutofit/>
          </a:bodyPr>
          <a:lstStyle>
            <a:lvl1pPr marL="0" indent="0">
              <a:buNone/>
              <a:defRPr sz="1400" b="0" i="0">
                <a:solidFill>
                  <a:srgbClr val="252F54"/>
                </a:solidFill>
                <a:latin typeface="Hind Medium" charset="0"/>
                <a:ea typeface="Hind Medium" charset="0"/>
                <a:cs typeface="Hind Medium"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C6D5FFA7-62F6-1959-F2D1-1272863401AB}"/>
              </a:ext>
            </a:extLst>
          </p:cNvPr>
          <p:cNvSpPr>
            <a:spLocks noGrp="1"/>
          </p:cNvSpPr>
          <p:nvPr>
            <p:ph sz="half" idx="2"/>
          </p:nvPr>
        </p:nvSpPr>
        <p:spPr>
          <a:xfrm>
            <a:off x="745958" y="2352507"/>
            <a:ext cx="4908883" cy="1954797"/>
          </a:xfrm>
        </p:spPr>
        <p:txBody>
          <a:bodyPr>
            <a:normAutofit/>
          </a:bodyPr>
          <a:lstStyle>
            <a:lvl1pPr>
              <a:defRPr sz="1800"/>
            </a:lvl1pPr>
            <a:lvl2pPr>
              <a:defRPr sz="1600"/>
            </a:lvl2pPr>
            <a:lvl3pPr>
              <a:defRPr sz="14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Title 1">
            <a:extLst>
              <a:ext uri="{FF2B5EF4-FFF2-40B4-BE49-F238E27FC236}">
                <a16:creationId xmlns:a16="http://schemas.microsoft.com/office/drawing/2014/main" id="{F2C9CEA5-8CBD-B3C1-9A4B-1D0438F8794B}"/>
              </a:ext>
            </a:extLst>
          </p:cNvPr>
          <p:cNvSpPr txBox="1">
            <a:spLocks/>
          </p:cNvSpPr>
          <p:nvPr userDrawn="1"/>
        </p:nvSpPr>
        <p:spPr>
          <a:xfrm>
            <a:off x="526968" y="1100514"/>
            <a:ext cx="958766" cy="4243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a:solidFill>
                  <a:srgbClr val="273256"/>
                </a:solidFill>
                <a:latin typeface="Hind" charset="0"/>
                <a:ea typeface="Hind" charset="0"/>
                <a:cs typeface="Hind" charset="0"/>
              </a:defRPr>
            </a:lvl1pPr>
          </a:lstStyle>
          <a:p>
            <a:r>
              <a:rPr lang="en-GB" sz="1600" dirty="0"/>
              <a:t>Name:</a:t>
            </a:r>
            <a:endParaRPr lang="en-US" sz="1600" dirty="0"/>
          </a:p>
        </p:txBody>
      </p:sp>
      <p:sp>
        <p:nvSpPr>
          <p:cNvPr id="24" name="Title 1">
            <a:extLst>
              <a:ext uri="{FF2B5EF4-FFF2-40B4-BE49-F238E27FC236}">
                <a16:creationId xmlns:a16="http://schemas.microsoft.com/office/drawing/2014/main" id="{F2C9CEA5-8CBD-B3C1-9A4B-1D0438F8794B}"/>
              </a:ext>
            </a:extLst>
          </p:cNvPr>
          <p:cNvSpPr txBox="1">
            <a:spLocks/>
          </p:cNvSpPr>
          <p:nvPr userDrawn="1"/>
        </p:nvSpPr>
        <p:spPr>
          <a:xfrm>
            <a:off x="526968" y="1729289"/>
            <a:ext cx="1638716" cy="4243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a:solidFill>
                  <a:srgbClr val="273256"/>
                </a:solidFill>
                <a:latin typeface="Hind" charset="0"/>
                <a:ea typeface="Hind" charset="0"/>
                <a:cs typeface="Hind" charset="0"/>
              </a:defRPr>
            </a:lvl1pPr>
          </a:lstStyle>
          <a:p>
            <a:r>
              <a:rPr lang="en-GB" sz="1600" dirty="0"/>
              <a:t>Action Plan:</a:t>
            </a:r>
            <a:endParaRPr lang="en-US" sz="1600" dirty="0"/>
          </a:p>
        </p:txBody>
      </p:sp>
      <p:sp>
        <p:nvSpPr>
          <p:cNvPr id="25" name="Content Placeholder 3">
            <a:extLst>
              <a:ext uri="{FF2B5EF4-FFF2-40B4-BE49-F238E27FC236}">
                <a16:creationId xmlns:a16="http://schemas.microsoft.com/office/drawing/2014/main" id="{C6D5FFA7-62F6-1959-F2D1-1272863401AB}"/>
              </a:ext>
            </a:extLst>
          </p:cNvPr>
          <p:cNvSpPr>
            <a:spLocks noGrp="1"/>
          </p:cNvSpPr>
          <p:nvPr>
            <p:ph sz="half" idx="15"/>
          </p:nvPr>
        </p:nvSpPr>
        <p:spPr>
          <a:xfrm>
            <a:off x="6268453" y="2352507"/>
            <a:ext cx="4620920" cy="1954797"/>
          </a:xfrm>
        </p:spPr>
        <p:txBody>
          <a:bodyPr>
            <a:normAutofit/>
          </a:bodyPr>
          <a:lstStyle>
            <a:lvl1pPr>
              <a:defRPr sz="1800"/>
            </a:lvl1pPr>
            <a:lvl2pPr>
              <a:defRPr sz="1600"/>
            </a:lvl2pPr>
            <a:lvl3pPr>
              <a:defRPr sz="14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6" name="Title 1">
            <a:extLst>
              <a:ext uri="{FF2B5EF4-FFF2-40B4-BE49-F238E27FC236}">
                <a16:creationId xmlns:a16="http://schemas.microsoft.com/office/drawing/2014/main" id="{F2C9CEA5-8CBD-B3C1-9A4B-1D0438F8794B}"/>
              </a:ext>
            </a:extLst>
          </p:cNvPr>
          <p:cNvSpPr txBox="1">
            <a:spLocks/>
          </p:cNvSpPr>
          <p:nvPr userDrawn="1"/>
        </p:nvSpPr>
        <p:spPr>
          <a:xfrm>
            <a:off x="5991726" y="1729289"/>
            <a:ext cx="1638716" cy="4243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a:solidFill>
                  <a:srgbClr val="273256"/>
                </a:solidFill>
                <a:latin typeface="Hind" charset="0"/>
                <a:ea typeface="Hind" charset="0"/>
                <a:cs typeface="Hind" charset="0"/>
              </a:defRPr>
            </a:lvl1pPr>
          </a:lstStyle>
          <a:p>
            <a:r>
              <a:rPr lang="en-GB" sz="1600" dirty="0"/>
              <a:t>Evaluation:</a:t>
            </a:r>
            <a:endParaRPr lang="en-US" sz="1600" dirty="0"/>
          </a:p>
        </p:txBody>
      </p:sp>
      <p:sp>
        <p:nvSpPr>
          <p:cNvPr id="27" name="Content Placeholder 3">
            <a:extLst>
              <a:ext uri="{FF2B5EF4-FFF2-40B4-BE49-F238E27FC236}">
                <a16:creationId xmlns:a16="http://schemas.microsoft.com/office/drawing/2014/main" id="{C6D5FFA7-62F6-1959-F2D1-1272863401AB}"/>
              </a:ext>
            </a:extLst>
          </p:cNvPr>
          <p:cNvSpPr>
            <a:spLocks noGrp="1"/>
          </p:cNvSpPr>
          <p:nvPr>
            <p:ph sz="half" idx="16"/>
          </p:nvPr>
        </p:nvSpPr>
        <p:spPr>
          <a:xfrm>
            <a:off x="745958" y="5111333"/>
            <a:ext cx="9914021" cy="1277435"/>
          </a:xfrm>
        </p:spPr>
        <p:txBody>
          <a:bodyPr numCol="2">
            <a:normAutofit/>
          </a:bodyPr>
          <a:lstStyle>
            <a:lvl1pPr>
              <a:defRPr sz="1800"/>
            </a:lvl1pPr>
            <a:lvl2pPr>
              <a:defRPr sz="1600"/>
            </a:lvl2pPr>
            <a:lvl3pPr>
              <a:defRPr sz="14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8" name="Title 1">
            <a:extLst>
              <a:ext uri="{FF2B5EF4-FFF2-40B4-BE49-F238E27FC236}">
                <a16:creationId xmlns:a16="http://schemas.microsoft.com/office/drawing/2014/main" id="{F2C9CEA5-8CBD-B3C1-9A4B-1D0438F8794B}"/>
              </a:ext>
            </a:extLst>
          </p:cNvPr>
          <p:cNvSpPr txBox="1">
            <a:spLocks/>
          </p:cNvSpPr>
          <p:nvPr userDrawn="1"/>
        </p:nvSpPr>
        <p:spPr>
          <a:xfrm>
            <a:off x="526968" y="4655721"/>
            <a:ext cx="1638716" cy="4243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a:solidFill>
                  <a:srgbClr val="273256"/>
                </a:solidFill>
                <a:latin typeface="Hind" charset="0"/>
                <a:ea typeface="Hind" charset="0"/>
                <a:cs typeface="Hind" charset="0"/>
              </a:defRPr>
            </a:lvl1pPr>
          </a:lstStyle>
          <a:p>
            <a:r>
              <a:rPr lang="en-GB" sz="1600" dirty="0">
                <a:solidFill>
                  <a:schemeClr val="bg1"/>
                </a:solidFill>
              </a:rPr>
              <a:t>Notes:</a:t>
            </a:r>
            <a:endParaRPr lang="en-US" sz="1600" dirty="0">
              <a:solidFill>
                <a:schemeClr val="bg1"/>
              </a:solidFill>
            </a:endParaRPr>
          </a:p>
        </p:txBody>
      </p:sp>
      <p:sp>
        <p:nvSpPr>
          <p:cNvPr id="29" name="Rectangle 28"/>
          <p:cNvSpPr/>
          <p:nvPr userDrawn="1"/>
        </p:nvSpPr>
        <p:spPr>
          <a:xfrm>
            <a:off x="526967" y="962527"/>
            <a:ext cx="7847011" cy="562351"/>
          </a:xfrm>
          <a:prstGeom prst="rect">
            <a:avLst/>
          </a:prstGeom>
          <a:noFill/>
          <a:ln>
            <a:solidFill>
              <a:srgbClr val="FFD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F2C9CEA5-8CBD-B3C1-9A4B-1D0438F8794B}"/>
              </a:ext>
            </a:extLst>
          </p:cNvPr>
          <p:cNvSpPr txBox="1">
            <a:spLocks/>
          </p:cNvSpPr>
          <p:nvPr userDrawn="1"/>
        </p:nvSpPr>
        <p:spPr>
          <a:xfrm>
            <a:off x="8606339" y="1100514"/>
            <a:ext cx="958766" cy="4243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a:solidFill>
                  <a:srgbClr val="273256"/>
                </a:solidFill>
                <a:latin typeface="Hind" charset="0"/>
                <a:ea typeface="Hind" charset="0"/>
                <a:cs typeface="Hind" charset="0"/>
              </a:defRPr>
            </a:lvl1pPr>
          </a:lstStyle>
          <a:p>
            <a:r>
              <a:rPr lang="en-GB" sz="1600" dirty="0"/>
              <a:t>Date:</a:t>
            </a:r>
            <a:endParaRPr lang="en-US" sz="1600" dirty="0"/>
          </a:p>
        </p:txBody>
      </p:sp>
      <p:sp>
        <p:nvSpPr>
          <p:cNvPr id="33" name="Rectangle 32"/>
          <p:cNvSpPr/>
          <p:nvPr userDrawn="1"/>
        </p:nvSpPr>
        <p:spPr>
          <a:xfrm>
            <a:off x="526967" y="1692483"/>
            <a:ext cx="5308349" cy="2794796"/>
          </a:xfrm>
          <a:prstGeom prst="rect">
            <a:avLst/>
          </a:prstGeom>
          <a:noFill/>
          <a:ln>
            <a:solidFill>
              <a:srgbClr val="E09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5991726" y="1692483"/>
            <a:ext cx="5125453" cy="2794796"/>
          </a:xfrm>
          <a:prstGeom prst="rect">
            <a:avLst/>
          </a:prstGeom>
          <a:noFill/>
          <a:ln>
            <a:solidFill>
              <a:srgbClr val="96D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526967" y="4655721"/>
            <a:ext cx="10590212" cy="1901489"/>
          </a:xfrm>
          <a:prstGeom prst="rect">
            <a:avLst/>
          </a:prstGeom>
          <a:noFill/>
          <a:ln>
            <a:solidFill>
              <a:srgbClr val="1A52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itle 1">
            <a:extLst>
              <a:ext uri="{FF2B5EF4-FFF2-40B4-BE49-F238E27FC236}">
                <a16:creationId xmlns:a16="http://schemas.microsoft.com/office/drawing/2014/main" id="{F2C9CEA5-8CBD-B3C1-9A4B-1D0438F8794B}"/>
              </a:ext>
            </a:extLst>
          </p:cNvPr>
          <p:cNvSpPr txBox="1">
            <a:spLocks/>
          </p:cNvSpPr>
          <p:nvPr userDrawn="1"/>
        </p:nvSpPr>
        <p:spPr>
          <a:xfrm>
            <a:off x="526967" y="357814"/>
            <a:ext cx="1879348" cy="4243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a:solidFill>
                  <a:srgbClr val="273256"/>
                </a:solidFill>
                <a:latin typeface="Hind" charset="0"/>
                <a:ea typeface="Hind" charset="0"/>
                <a:cs typeface="Hind" charset="0"/>
              </a:defRPr>
            </a:lvl1pPr>
          </a:lstStyle>
          <a:p>
            <a:r>
              <a:rPr lang="en-GB" sz="1600" dirty="0"/>
              <a:t>LESSON PLAN</a:t>
            </a:r>
            <a:endParaRPr lang="en-US" sz="1600" dirty="0"/>
          </a:p>
        </p:txBody>
      </p:sp>
      <p:sp>
        <p:nvSpPr>
          <p:cNvPr id="41" name="Text Placeholder 2">
            <a:extLst>
              <a:ext uri="{FF2B5EF4-FFF2-40B4-BE49-F238E27FC236}">
                <a16:creationId xmlns:a16="http://schemas.microsoft.com/office/drawing/2014/main" id="{B6BFC1DB-E1F0-514E-6189-0FF1A26DB56A}"/>
              </a:ext>
            </a:extLst>
          </p:cNvPr>
          <p:cNvSpPr>
            <a:spLocks noGrp="1"/>
          </p:cNvSpPr>
          <p:nvPr>
            <p:ph type="body" idx="17"/>
          </p:nvPr>
        </p:nvSpPr>
        <p:spPr>
          <a:xfrm>
            <a:off x="9252283" y="1130132"/>
            <a:ext cx="1732549" cy="365125"/>
          </a:xfrm>
        </p:spPr>
        <p:txBody>
          <a:bodyPr anchor="ctr">
            <a:normAutofit/>
          </a:bodyPr>
          <a:lstStyle>
            <a:lvl1pPr marL="0" indent="0">
              <a:buNone/>
              <a:defRPr sz="1400" b="0" i="0">
                <a:solidFill>
                  <a:srgbClr val="252F54"/>
                </a:solidFill>
                <a:latin typeface="Hind Medium" charset="0"/>
                <a:ea typeface="Hind Medium" charset="0"/>
                <a:cs typeface="Hind Medium"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2950A-1F2B-0690-D0FD-9EB6571DE3A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06AEC61-A807-8A7C-7B8A-52F37EF55715}"/>
              </a:ext>
            </a:extLst>
          </p:cNvPr>
          <p:cNvSpPr>
            <a:spLocks noGrp="1"/>
          </p:cNvSpPr>
          <p:nvPr>
            <p:ph type="dt" sz="half" idx="10"/>
          </p:nvPr>
        </p:nvSpPr>
        <p:spPr/>
        <p:txBody>
          <a:bodyPr/>
          <a:lstStyle/>
          <a:p>
            <a:fld id="{2CEC0367-46F6-1440-A9A4-EF3F538DB116}" type="datetimeFigureOut">
              <a:rPr lang="en-US" smtClean="0"/>
              <a:t>9/6/2023</a:t>
            </a:fld>
            <a:endParaRPr lang="en-US"/>
          </a:p>
        </p:txBody>
      </p:sp>
      <p:sp>
        <p:nvSpPr>
          <p:cNvPr id="4" name="Footer Placeholder 3">
            <a:extLst>
              <a:ext uri="{FF2B5EF4-FFF2-40B4-BE49-F238E27FC236}">
                <a16:creationId xmlns:a16="http://schemas.microsoft.com/office/drawing/2014/main" id="{BF9CA6F0-FF5C-4F35-1AB8-68362A7756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2B68BE-2037-983A-A8FB-E83584F8FC4A}"/>
              </a:ext>
            </a:extLst>
          </p:cNvPr>
          <p:cNvSpPr>
            <a:spLocks noGrp="1"/>
          </p:cNvSpPr>
          <p:nvPr>
            <p:ph type="sldNum" sz="quarter" idx="12"/>
          </p:nvPr>
        </p:nvSpPr>
        <p:spPr/>
        <p:txBody>
          <a:bodyPr/>
          <a:lstStyle/>
          <a:p>
            <a:fld id="{9C5F12E1-6FB8-6842-85D6-F7632657DC7C}" type="slidenum">
              <a:rPr lang="en-US" smtClean="0"/>
              <a:t>‹#›</a:t>
            </a:fld>
            <a:endParaRPr lang="en-US"/>
          </a:p>
        </p:txBody>
      </p:sp>
    </p:spTree>
    <p:extLst>
      <p:ext uri="{BB962C8B-B14F-4D97-AF65-F5344CB8AC3E}">
        <p14:creationId xmlns:p14="http://schemas.microsoft.com/office/powerpoint/2010/main" val="2201891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77686A-81D7-C97D-8275-1AEBF6A27CFF}"/>
              </a:ext>
            </a:extLst>
          </p:cNvPr>
          <p:cNvSpPr>
            <a:spLocks noGrp="1"/>
          </p:cNvSpPr>
          <p:nvPr>
            <p:ph type="dt" sz="half" idx="10"/>
          </p:nvPr>
        </p:nvSpPr>
        <p:spPr/>
        <p:txBody>
          <a:bodyPr/>
          <a:lstStyle/>
          <a:p>
            <a:fld id="{2CEC0367-46F6-1440-A9A4-EF3F538DB116}" type="datetimeFigureOut">
              <a:rPr lang="en-US" smtClean="0"/>
              <a:t>9/6/2023</a:t>
            </a:fld>
            <a:endParaRPr lang="en-US"/>
          </a:p>
        </p:txBody>
      </p:sp>
      <p:sp>
        <p:nvSpPr>
          <p:cNvPr id="3" name="Footer Placeholder 2">
            <a:extLst>
              <a:ext uri="{FF2B5EF4-FFF2-40B4-BE49-F238E27FC236}">
                <a16:creationId xmlns:a16="http://schemas.microsoft.com/office/drawing/2014/main" id="{A3135F42-120E-F910-A0E0-130456A94B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04021B-671E-D1A5-38FC-DFD9F2B925D0}"/>
              </a:ext>
            </a:extLst>
          </p:cNvPr>
          <p:cNvSpPr>
            <a:spLocks noGrp="1"/>
          </p:cNvSpPr>
          <p:nvPr>
            <p:ph type="sldNum" sz="quarter" idx="12"/>
          </p:nvPr>
        </p:nvSpPr>
        <p:spPr/>
        <p:txBody>
          <a:bodyPr/>
          <a:lstStyle/>
          <a:p>
            <a:fld id="{9C5F12E1-6FB8-6842-85D6-F7632657DC7C}" type="slidenum">
              <a:rPr lang="en-US" smtClean="0"/>
              <a:t>‹#›</a:t>
            </a:fld>
            <a:endParaRPr lang="en-US"/>
          </a:p>
        </p:txBody>
      </p:sp>
    </p:spTree>
    <p:extLst>
      <p:ext uri="{BB962C8B-B14F-4D97-AF65-F5344CB8AC3E}">
        <p14:creationId xmlns:p14="http://schemas.microsoft.com/office/powerpoint/2010/main" val="3689962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4537E-0A35-202C-5DDF-59E7C76455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9B51408-4A3A-39B8-A4E7-61F9C5A95D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E3734A5-7CE2-C6C8-7485-34BE2D2AA9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A0514CF-7688-539C-FB82-0B520E79BD4A}"/>
              </a:ext>
            </a:extLst>
          </p:cNvPr>
          <p:cNvSpPr>
            <a:spLocks noGrp="1"/>
          </p:cNvSpPr>
          <p:nvPr>
            <p:ph type="dt" sz="half" idx="10"/>
          </p:nvPr>
        </p:nvSpPr>
        <p:spPr/>
        <p:txBody>
          <a:bodyPr/>
          <a:lstStyle/>
          <a:p>
            <a:fld id="{2CEC0367-46F6-1440-A9A4-EF3F538DB116}" type="datetimeFigureOut">
              <a:rPr lang="en-US" smtClean="0"/>
              <a:t>9/6/2023</a:t>
            </a:fld>
            <a:endParaRPr lang="en-US"/>
          </a:p>
        </p:txBody>
      </p:sp>
      <p:sp>
        <p:nvSpPr>
          <p:cNvPr id="6" name="Footer Placeholder 5">
            <a:extLst>
              <a:ext uri="{FF2B5EF4-FFF2-40B4-BE49-F238E27FC236}">
                <a16:creationId xmlns:a16="http://schemas.microsoft.com/office/drawing/2014/main" id="{C3B12F5E-7BCC-2A50-B2B0-7CD07D9F2C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386C8-66F3-F3E0-9A74-68C03A32244A}"/>
              </a:ext>
            </a:extLst>
          </p:cNvPr>
          <p:cNvSpPr>
            <a:spLocks noGrp="1"/>
          </p:cNvSpPr>
          <p:nvPr>
            <p:ph type="sldNum" sz="quarter" idx="12"/>
          </p:nvPr>
        </p:nvSpPr>
        <p:spPr/>
        <p:txBody>
          <a:bodyPr/>
          <a:lstStyle/>
          <a:p>
            <a:fld id="{9C5F12E1-6FB8-6842-85D6-F7632657DC7C}" type="slidenum">
              <a:rPr lang="en-US" smtClean="0"/>
              <a:t>‹#›</a:t>
            </a:fld>
            <a:endParaRPr lang="en-US"/>
          </a:p>
        </p:txBody>
      </p:sp>
    </p:spTree>
    <p:extLst>
      <p:ext uri="{BB962C8B-B14F-4D97-AF65-F5344CB8AC3E}">
        <p14:creationId xmlns:p14="http://schemas.microsoft.com/office/powerpoint/2010/main" val="167906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3E4D43-9520-D82D-B7FA-234AAD810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38719AE-8CB7-35B9-BC52-82D74733CF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D91696-A743-5226-CD1A-3F276DEC12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Hind Light" charset="0"/>
                <a:ea typeface="Hind Light" charset="0"/>
                <a:cs typeface="Hind Light" charset="0"/>
              </a:defRPr>
            </a:lvl1pPr>
          </a:lstStyle>
          <a:p>
            <a:fld id="{2CEC0367-46F6-1440-A9A4-EF3F538DB116}" type="datetimeFigureOut">
              <a:rPr lang="en-US" smtClean="0"/>
              <a:pPr/>
              <a:t>9/6/2023</a:t>
            </a:fld>
            <a:endParaRPr lang="en-US"/>
          </a:p>
        </p:txBody>
      </p:sp>
      <p:sp>
        <p:nvSpPr>
          <p:cNvPr id="5" name="Footer Placeholder 4">
            <a:extLst>
              <a:ext uri="{FF2B5EF4-FFF2-40B4-BE49-F238E27FC236}">
                <a16:creationId xmlns:a16="http://schemas.microsoft.com/office/drawing/2014/main" id="{D94A6377-7CCA-DC33-E9A7-D0ED90925E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Hind Light" charset="0"/>
                <a:ea typeface="Hind Light" charset="0"/>
                <a:cs typeface="Hind Light" charset="0"/>
              </a:defRPr>
            </a:lvl1pPr>
          </a:lstStyle>
          <a:p>
            <a:endParaRPr lang="en-US"/>
          </a:p>
        </p:txBody>
      </p:sp>
      <p:sp>
        <p:nvSpPr>
          <p:cNvPr id="6" name="Slide Number Placeholder 5">
            <a:extLst>
              <a:ext uri="{FF2B5EF4-FFF2-40B4-BE49-F238E27FC236}">
                <a16:creationId xmlns:a16="http://schemas.microsoft.com/office/drawing/2014/main" id="{94E20034-F38B-1505-E066-0D6DE01F15A8}"/>
              </a:ext>
            </a:extLst>
          </p:cNvPr>
          <p:cNvSpPr>
            <a:spLocks noGrp="1"/>
          </p:cNvSpPr>
          <p:nvPr>
            <p:ph type="sldNum" sz="quarter" idx="4"/>
          </p:nvPr>
        </p:nvSpPr>
        <p:spPr>
          <a:xfrm>
            <a:off x="8610600" y="6356350"/>
            <a:ext cx="1287780" cy="365125"/>
          </a:xfrm>
          <a:prstGeom prst="rect">
            <a:avLst/>
          </a:prstGeom>
        </p:spPr>
        <p:txBody>
          <a:bodyPr vert="horz" lIns="91440" tIns="45720" rIns="91440" bIns="45720" rtlCol="0" anchor="ctr"/>
          <a:lstStyle>
            <a:lvl1pPr algn="r">
              <a:defRPr sz="1200" b="0" i="0">
                <a:solidFill>
                  <a:schemeClr val="tx1">
                    <a:tint val="75000"/>
                  </a:schemeClr>
                </a:solidFill>
                <a:latin typeface="Hind Light" charset="0"/>
                <a:ea typeface="Hind Light" charset="0"/>
                <a:cs typeface="Hind Light" charset="0"/>
              </a:defRPr>
            </a:lvl1pPr>
          </a:lstStyle>
          <a:p>
            <a:fld id="{9C5F12E1-6FB8-6842-85D6-F7632657DC7C}" type="slidenum">
              <a:rPr lang="en-US" smtClean="0"/>
              <a:pPr/>
              <a:t>‹#›</a:t>
            </a:fld>
            <a:endParaRPr lang="en-US"/>
          </a:p>
        </p:txBody>
      </p:sp>
      <p:pic>
        <p:nvPicPr>
          <p:cNvPr id="7" name="Picture 6" descr="Logo, company name&#10;&#10;Description automatically generated">
            <a:extLst>
              <a:ext uri="{FF2B5EF4-FFF2-40B4-BE49-F238E27FC236}">
                <a16:creationId xmlns:a16="http://schemas.microsoft.com/office/drawing/2014/main" id="{80D9A5E4-AF80-14B4-F82E-A91F38A4D547}"/>
              </a:ext>
            </a:extLst>
          </p:cNvPr>
          <p:cNvPicPr>
            <a:picLocks noChangeAspect="1"/>
          </p:cNvPicPr>
          <p:nvPr userDrawn="1"/>
        </p:nvPicPr>
        <p:blipFill rotWithShape="1">
          <a:blip r:embed="rId14"/>
          <a:srcRect l="35917" t="19460" r="27436" b="42411"/>
          <a:stretch/>
        </p:blipFill>
        <p:spPr>
          <a:xfrm>
            <a:off x="11334750" y="6108363"/>
            <a:ext cx="476250" cy="495973"/>
          </a:xfrm>
          <a:prstGeom prst="rect">
            <a:avLst/>
          </a:prstGeom>
        </p:spPr>
      </p:pic>
    </p:spTree>
    <p:extLst>
      <p:ext uri="{BB962C8B-B14F-4D97-AF65-F5344CB8AC3E}">
        <p14:creationId xmlns:p14="http://schemas.microsoft.com/office/powerpoint/2010/main" val="2831225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calendly.com/youhqdemo/youhq-demo" TargetMode="External"/><Relationship Id="rId2" Type="http://schemas.openxmlformats.org/officeDocument/2006/relationships/hyperlink" Target="mailto:jez@lifeontime.co.u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canva.com/design/DAFmWYdN_YM/WdpWQSbpQ4BXnn00HlQlGw/view?website#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canva.com/design/DAFmW0wqDYc/3CpKPLDhjCfmidZXe5a8-Q/view?website#2:presented-by-jez-belas-co-founder-engagement-directo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youhq.co.u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asbjwIeiK_o&amp;list=PL9LUQbXRtX4pFv4i12WTfeF6Yax-b7-QD&amp;index=2&amp;ab_channel=youHQ" TargetMode="External"/><Relationship Id="rId2" Type="http://schemas.openxmlformats.org/officeDocument/2006/relationships/hyperlink" Target="https://www.youtube.com/watch?v=Zu4xv07W-a4&amp;list=PL9LUQbXRtX4pFv4i12WTfeF6Yax-b7-QD&amp;index=2"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s://www.youtube.com/watch?v=Zu4xv07W-a4&amp;list=PL9LUQbXRtX4pFv4i12WTfeF6Yax-b7-QD&amp;index=1&amp;ab_channel=youHQ"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youhq.co.uk/"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051B36B9-39B5-6DBD-CEF1-A6621B8F8837}"/>
              </a:ext>
            </a:extLst>
          </p:cNvPr>
          <p:cNvSpPr/>
          <p:nvPr/>
        </p:nvSpPr>
        <p:spPr>
          <a:xfrm>
            <a:off x="-1317806" y="3089189"/>
            <a:ext cx="3323968" cy="3323968"/>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14B88C4-4233-BEEF-0E36-171DBEFDBEAE}"/>
              </a:ext>
            </a:extLst>
          </p:cNvPr>
          <p:cNvSpPr/>
          <p:nvPr/>
        </p:nvSpPr>
        <p:spPr>
          <a:xfrm>
            <a:off x="11021575" y="2157093"/>
            <a:ext cx="309077" cy="30907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ctrTitle"/>
          </p:nvPr>
        </p:nvSpPr>
        <p:spPr>
          <a:xfrm>
            <a:off x="0" y="3871379"/>
            <a:ext cx="12191999" cy="1310058"/>
          </a:xfrm>
        </p:spPr>
        <p:txBody>
          <a:bodyPr/>
          <a:lstStyle/>
          <a:p>
            <a:r>
              <a:rPr lang="en-US" sz="4000" dirty="0"/>
              <a:t>Getting started with </a:t>
            </a:r>
            <a:r>
              <a:rPr lang="en-US" sz="4000" b="0" dirty="0" err="1">
                <a:latin typeface="Hind Light" charset="0"/>
                <a:ea typeface="Hind Light" charset="0"/>
                <a:cs typeface="Hind Light" charset="0"/>
              </a:rPr>
              <a:t>you</a:t>
            </a:r>
            <a:r>
              <a:rPr lang="en-US" sz="4000" dirty="0" err="1"/>
              <a:t>HQ</a:t>
            </a:r>
            <a:endParaRPr lang="en-US" sz="4000" dirty="0"/>
          </a:p>
        </p:txBody>
      </p:sp>
      <p:sp>
        <p:nvSpPr>
          <p:cNvPr id="4" name="Subtitle 3"/>
          <p:cNvSpPr>
            <a:spLocks noGrp="1"/>
          </p:cNvSpPr>
          <p:nvPr>
            <p:ph type="subTitle" idx="1"/>
          </p:nvPr>
        </p:nvSpPr>
        <p:spPr>
          <a:xfrm>
            <a:off x="3814478" y="5253852"/>
            <a:ext cx="4563041" cy="855723"/>
          </a:xfrm>
        </p:spPr>
        <p:txBody>
          <a:bodyPr>
            <a:normAutofit/>
          </a:bodyPr>
          <a:lstStyle/>
          <a:p>
            <a:r>
              <a:rPr lang="en-US" sz="1600" dirty="0">
                <a:latin typeface="Hind Light" charset="0"/>
                <a:ea typeface="Hind Light" charset="0"/>
                <a:cs typeface="Hind Light" charset="0"/>
              </a:rPr>
              <a:t>Professional wellbeing software for schools bought to you by Life On </a:t>
            </a:r>
            <a:r>
              <a:rPr lang="en-US" sz="1600" dirty="0" err="1">
                <a:latin typeface="Hind Light" charset="0"/>
                <a:ea typeface="Hind Light" charset="0"/>
                <a:cs typeface="Hind Light" charset="0"/>
              </a:rPr>
              <a:t>Time</a:t>
            </a:r>
            <a:r>
              <a:rPr lang="en-US" sz="1200" baseline="30000" dirty="0" err="1">
                <a:latin typeface="Hind Light" charset="0"/>
                <a:ea typeface="Hind Light" charset="0"/>
                <a:cs typeface="Hind Light" charset="0"/>
              </a:rPr>
              <a:t>TM</a:t>
            </a:r>
            <a:endParaRPr lang="en-US" sz="1600" baseline="30000" dirty="0">
              <a:latin typeface="Hind Light" charset="0"/>
              <a:ea typeface="Hind Light" charset="0"/>
              <a:cs typeface="Hind Light" charset="0"/>
            </a:endParaRPr>
          </a:p>
        </p:txBody>
      </p:sp>
      <p:grpSp>
        <p:nvGrpSpPr>
          <p:cNvPr id="16" name="Group 15"/>
          <p:cNvGrpSpPr/>
          <p:nvPr/>
        </p:nvGrpSpPr>
        <p:grpSpPr>
          <a:xfrm>
            <a:off x="3435080" y="5478812"/>
            <a:ext cx="109728" cy="109728"/>
            <a:chOff x="3435080" y="5349240"/>
            <a:chExt cx="239300" cy="239300"/>
          </a:xfrm>
        </p:grpSpPr>
        <p:cxnSp>
          <p:nvCxnSpPr>
            <p:cNvPr id="12" name="Straight Connector 11"/>
            <p:cNvCxnSpPr/>
            <p:nvPr/>
          </p:nvCxnSpPr>
          <p:spPr>
            <a:xfrm>
              <a:off x="3554730" y="5349240"/>
              <a:ext cx="0" cy="239300"/>
            </a:xfrm>
            <a:prstGeom prst="line">
              <a:avLst/>
            </a:prstGeom>
            <a:ln w="38100" cap="rnd">
              <a:solidFill>
                <a:srgbClr val="1A969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554730" y="5349240"/>
              <a:ext cx="0" cy="239300"/>
            </a:xfrm>
            <a:prstGeom prst="line">
              <a:avLst/>
            </a:prstGeom>
            <a:ln w="38100" cap="rnd">
              <a:solidFill>
                <a:srgbClr val="1A9699"/>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rot="2643024">
            <a:off x="10668000" y="1230198"/>
            <a:ext cx="109728" cy="109728"/>
            <a:chOff x="3435080" y="5349240"/>
            <a:chExt cx="239300" cy="239300"/>
          </a:xfrm>
        </p:grpSpPr>
        <p:cxnSp>
          <p:nvCxnSpPr>
            <p:cNvPr id="25" name="Straight Connector 24"/>
            <p:cNvCxnSpPr/>
            <p:nvPr/>
          </p:nvCxnSpPr>
          <p:spPr>
            <a:xfrm>
              <a:off x="3554730" y="5349240"/>
              <a:ext cx="0" cy="239300"/>
            </a:xfrm>
            <a:prstGeom prst="line">
              <a:avLst/>
            </a:prstGeom>
            <a:ln w="38100" cap="rnd">
              <a:solidFill>
                <a:srgbClr val="1A969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554730" y="5349240"/>
              <a:ext cx="0" cy="239300"/>
            </a:xfrm>
            <a:prstGeom prst="line">
              <a:avLst/>
            </a:prstGeom>
            <a:ln w="38100" cap="rnd">
              <a:solidFill>
                <a:srgbClr val="1A9699"/>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rot="18359648">
            <a:off x="1354799" y="594579"/>
            <a:ext cx="109728" cy="109728"/>
            <a:chOff x="3435080" y="5349240"/>
            <a:chExt cx="239300" cy="239300"/>
          </a:xfrm>
        </p:grpSpPr>
        <p:cxnSp>
          <p:nvCxnSpPr>
            <p:cNvPr id="28" name="Straight Connector 27"/>
            <p:cNvCxnSpPr/>
            <p:nvPr/>
          </p:nvCxnSpPr>
          <p:spPr>
            <a:xfrm>
              <a:off x="3554730" y="5349240"/>
              <a:ext cx="0" cy="239300"/>
            </a:xfrm>
            <a:prstGeom prst="line">
              <a:avLst/>
            </a:prstGeom>
            <a:ln w="38100" cap="rnd">
              <a:solidFill>
                <a:srgbClr val="1A969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3554730" y="5349240"/>
              <a:ext cx="0" cy="239300"/>
            </a:xfrm>
            <a:prstGeom prst="line">
              <a:avLst/>
            </a:prstGeom>
            <a:ln w="38100" cap="rnd">
              <a:solidFill>
                <a:srgbClr val="1A9699"/>
              </a:solidFill>
            </a:ln>
          </p:spPr>
          <p:style>
            <a:lnRef idx="1">
              <a:schemeClr val="accent1"/>
            </a:lnRef>
            <a:fillRef idx="0">
              <a:schemeClr val="accent1"/>
            </a:fillRef>
            <a:effectRef idx="0">
              <a:schemeClr val="accent1"/>
            </a:effectRef>
            <a:fontRef idx="minor">
              <a:schemeClr val="tx1"/>
            </a:fontRef>
          </p:style>
        </p:cxnSp>
      </p:gr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3772" y="492545"/>
            <a:ext cx="3638172" cy="3638172"/>
          </a:xfrm>
          <a:prstGeom prst="rect">
            <a:avLst/>
          </a:prstGeom>
        </p:spPr>
      </p:pic>
      <p:grpSp>
        <p:nvGrpSpPr>
          <p:cNvPr id="32" name="Group 31"/>
          <p:cNvGrpSpPr/>
          <p:nvPr/>
        </p:nvGrpSpPr>
        <p:grpSpPr>
          <a:xfrm>
            <a:off x="10687467" y="5533676"/>
            <a:ext cx="1286369" cy="1122621"/>
            <a:chOff x="10687467" y="5533676"/>
            <a:chExt cx="1286369" cy="1122621"/>
          </a:xfrm>
        </p:grpSpPr>
        <p:sp>
          <p:nvSpPr>
            <p:cNvPr id="30" name="Rectangle 29"/>
            <p:cNvSpPr/>
            <p:nvPr/>
          </p:nvSpPr>
          <p:spPr>
            <a:xfrm>
              <a:off x="10687467" y="5968314"/>
              <a:ext cx="1286369" cy="687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Logo, company name&#10;&#10;Description automatically generated">
              <a:extLst>
                <a:ext uri="{FF2B5EF4-FFF2-40B4-BE49-F238E27FC236}">
                  <a16:creationId xmlns:a16="http://schemas.microsoft.com/office/drawing/2014/main" id="{80D9A5E4-AF80-14B4-F82E-A91F38A4D547}"/>
                </a:ext>
              </a:extLst>
            </p:cNvPr>
            <p:cNvPicPr>
              <a:picLocks noChangeAspect="1"/>
            </p:cNvPicPr>
            <p:nvPr/>
          </p:nvPicPr>
          <p:blipFill rotWithShape="1">
            <a:blip r:embed="rId4"/>
            <a:srcRect l="25655" t="19460" r="21217" b="18558"/>
            <a:stretch/>
          </p:blipFill>
          <p:spPr>
            <a:xfrm>
              <a:off x="10722864" y="5533676"/>
              <a:ext cx="961345" cy="1122621"/>
            </a:xfrm>
            <a:prstGeom prst="rect">
              <a:avLst/>
            </a:prstGeom>
          </p:spPr>
        </p:pic>
      </p:grpSp>
      <p:sp>
        <p:nvSpPr>
          <p:cNvPr id="35" name="Oval 34">
            <a:extLst>
              <a:ext uri="{FF2B5EF4-FFF2-40B4-BE49-F238E27FC236}">
                <a16:creationId xmlns:a16="http://schemas.microsoft.com/office/drawing/2014/main" id="{A14B88C4-4233-BEEF-0E36-171DBEFDBEAE}"/>
              </a:ext>
            </a:extLst>
          </p:cNvPr>
          <p:cNvSpPr/>
          <p:nvPr/>
        </p:nvSpPr>
        <p:spPr>
          <a:xfrm>
            <a:off x="1080252" y="1805651"/>
            <a:ext cx="160403" cy="160403"/>
          </a:xfrm>
          <a:prstGeom prst="ellipse">
            <a:avLst/>
          </a:prstGeom>
          <a:noFill/>
          <a:ln w="38100">
            <a:solidFill>
              <a:srgbClr val="99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0783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748053"/>
            <a:ext cx="10515600" cy="1325563"/>
          </a:xfrm>
        </p:spPr>
        <p:txBody>
          <a:bodyPr>
            <a:normAutofit/>
          </a:bodyPr>
          <a:lstStyle/>
          <a:p>
            <a:r>
              <a:rPr lang="en-US" dirty="0"/>
              <a:t>Foreword</a:t>
            </a:r>
          </a:p>
        </p:txBody>
      </p:sp>
      <p:sp>
        <p:nvSpPr>
          <p:cNvPr id="2" name="Content Placeholder 1"/>
          <p:cNvSpPr>
            <a:spLocks noGrp="1"/>
          </p:cNvSpPr>
          <p:nvPr>
            <p:ph idx="1"/>
          </p:nvPr>
        </p:nvSpPr>
        <p:spPr>
          <a:xfrm>
            <a:off x="838201" y="2073615"/>
            <a:ext cx="6750376" cy="2827899"/>
          </a:xfrm>
        </p:spPr>
        <p:txBody>
          <a:bodyPr>
            <a:normAutofit/>
          </a:bodyPr>
          <a:lstStyle/>
          <a:p>
            <a:pPr>
              <a:lnSpc>
                <a:spcPct val="100000"/>
              </a:lnSpc>
            </a:pPr>
            <a:r>
              <a:rPr lang="en-US" sz="1400" dirty="0"/>
              <a:t>As much as we’ve tried to make youHQ intuitive and self-serving, we appreciate that </a:t>
            </a:r>
            <a:r>
              <a:rPr lang="en-US" sz="1400" b="1" dirty="0"/>
              <a:t>learning a new digital tool can take time</a:t>
            </a:r>
            <a:r>
              <a:rPr lang="en-US" sz="1400" dirty="0"/>
              <a:t>.</a:t>
            </a:r>
          </a:p>
          <a:p>
            <a:pPr>
              <a:lnSpc>
                <a:spcPct val="100000"/>
              </a:lnSpc>
            </a:pPr>
            <a:r>
              <a:rPr lang="en-US" sz="1400" dirty="0"/>
              <a:t>Since we know how much you value the progress of your class, we just want to remind you that </a:t>
            </a:r>
            <a:r>
              <a:rPr lang="en-US" sz="1400" b="1" dirty="0"/>
              <a:t>your efforts now will save time </a:t>
            </a:r>
            <a:r>
              <a:rPr lang="en-US" sz="1400" dirty="0"/>
              <a:t>in the long run.</a:t>
            </a:r>
          </a:p>
          <a:p>
            <a:pPr>
              <a:lnSpc>
                <a:spcPct val="100000"/>
              </a:lnSpc>
            </a:pPr>
            <a:r>
              <a:rPr lang="en-US" sz="1400" dirty="0"/>
              <a:t>youHQ will help tutor productivity, </a:t>
            </a:r>
            <a:r>
              <a:rPr lang="en-US" sz="1400" b="1" dirty="0"/>
              <a:t>ease work-related stress</a:t>
            </a:r>
            <a:r>
              <a:rPr lang="en-US" sz="1400" dirty="0"/>
              <a:t>, and offer an extra pair of hands to help identify students who may need more support, by automating pastoral-related administrative tasks.</a:t>
            </a:r>
          </a:p>
          <a:p>
            <a:pPr>
              <a:lnSpc>
                <a:spcPct val="100000"/>
              </a:lnSpc>
            </a:pPr>
            <a:r>
              <a:rPr lang="en-US" sz="1400" dirty="0"/>
              <a:t>The next few pages provide a script that you can read verbatim from this PDF, or you have the option to download and print them if you find that easier. </a:t>
            </a:r>
          </a:p>
        </p:txBody>
      </p:sp>
      <p:sp>
        <p:nvSpPr>
          <p:cNvPr id="6" name="Title 3"/>
          <p:cNvSpPr txBox="1">
            <a:spLocks/>
          </p:cNvSpPr>
          <p:nvPr/>
        </p:nvSpPr>
        <p:spPr>
          <a:xfrm>
            <a:off x="838200" y="397782"/>
            <a:ext cx="10515600"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1800" dirty="0"/>
              <a:t>INTRODUCTION</a:t>
            </a:r>
          </a:p>
        </p:txBody>
      </p:sp>
    </p:spTree>
    <p:extLst>
      <p:ext uri="{BB962C8B-B14F-4D97-AF65-F5344CB8AC3E}">
        <p14:creationId xmlns:p14="http://schemas.microsoft.com/office/powerpoint/2010/main" val="686472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748053"/>
            <a:ext cx="10515600" cy="1325563"/>
          </a:xfrm>
        </p:spPr>
        <p:txBody>
          <a:bodyPr>
            <a:normAutofit/>
          </a:bodyPr>
          <a:lstStyle/>
          <a:p>
            <a:r>
              <a:rPr lang="en-US" dirty="0"/>
              <a:t>Foreword</a:t>
            </a:r>
          </a:p>
        </p:txBody>
      </p:sp>
      <p:sp>
        <p:nvSpPr>
          <p:cNvPr id="2" name="Content Placeholder 1"/>
          <p:cNvSpPr>
            <a:spLocks noGrp="1"/>
          </p:cNvSpPr>
          <p:nvPr>
            <p:ph idx="1"/>
          </p:nvPr>
        </p:nvSpPr>
        <p:spPr>
          <a:xfrm>
            <a:off x="838201" y="2073615"/>
            <a:ext cx="4520380" cy="4419950"/>
          </a:xfrm>
        </p:spPr>
        <p:txBody>
          <a:bodyPr>
            <a:normAutofit/>
          </a:bodyPr>
          <a:lstStyle/>
          <a:p>
            <a:pPr marL="0" indent="0">
              <a:lnSpc>
                <a:spcPct val="100000"/>
              </a:lnSpc>
              <a:buNone/>
            </a:pPr>
            <a:r>
              <a:rPr lang="en-US" sz="1400" b="1" dirty="0"/>
              <a:t>youHQ getting started genie</a:t>
            </a:r>
          </a:p>
          <a:p>
            <a:pPr marL="0" indent="0">
              <a:lnSpc>
                <a:spcPct val="100000"/>
              </a:lnSpc>
              <a:buNone/>
            </a:pPr>
            <a:r>
              <a:rPr lang="en-US" sz="1400" dirty="0"/>
              <a:t>Once you’ve introduced the platform and watched our intro videos it is recommended that you take the whole class through the ‘</a:t>
            </a:r>
            <a:r>
              <a:rPr lang="en-US" sz="1400" i="1" dirty="0"/>
              <a:t>youHQ getting started genie</a:t>
            </a:r>
            <a:r>
              <a:rPr lang="en-US" sz="1400" dirty="0"/>
              <a:t>’. </a:t>
            </a:r>
          </a:p>
          <a:p>
            <a:pPr marL="0" indent="0">
              <a:lnSpc>
                <a:spcPct val="100000"/>
              </a:lnSpc>
              <a:buNone/>
            </a:pPr>
            <a:r>
              <a:rPr lang="en-US" sz="1400" dirty="0"/>
              <a:t>This will load automatically the first time students log in. </a:t>
            </a:r>
          </a:p>
          <a:p>
            <a:pPr marL="0" indent="0">
              <a:lnSpc>
                <a:spcPct val="100000"/>
              </a:lnSpc>
              <a:buNone/>
            </a:pPr>
            <a:r>
              <a:rPr lang="en-US" sz="1400" dirty="0"/>
              <a:t>This is a fantastic classroom lesson, as we introduce the idea of values and values-based goal setting.</a:t>
            </a:r>
          </a:p>
        </p:txBody>
      </p:sp>
      <p:sp>
        <p:nvSpPr>
          <p:cNvPr id="6" name="Title 3"/>
          <p:cNvSpPr txBox="1">
            <a:spLocks/>
          </p:cNvSpPr>
          <p:nvPr/>
        </p:nvSpPr>
        <p:spPr>
          <a:xfrm>
            <a:off x="838200" y="397782"/>
            <a:ext cx="10515600"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1800" dirty="0"/>
              <a:t>INTRODUCTION</a:t>
            </a:r>
          </a:p>
        </p:txBody>
      </p:sp>
      <p:grpSp>
        <p:nvGrpSpPr>
          <p:cNvPr id="7" name="Group 6">
            <a:extLst>
              <a:ext uri="{FF2B5EF4-FFF2-40B4-BE49-F238E27FC236}">
                <a16:creationId xmlns:a16="http://schemas.microsoft.com/office/drawing/2014/main" id="{FD115E4D-F681-2DC8-3BF9-3E36FBDD1523}"/>
              </a:ext>
            </a:extLst>
          </p:cNvPr>
          <p:cNvGrpSpPr/>
          <p:nvPr/>
        </p:nvGrpSpPr>
        <p:grpSpPr>
          <a:xfrm>
            <a:off x="6653781" y="651083"/>
            <a:ext cx="4050723" cy="5555833"/>
            <a:chOff x="8134462" y="2012930"/>
            <a:chExt cx="3041991" cy="4172291"/>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4462" y="2012930"/>
              <a:ext cx="1450009" cy="810860"/>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6442" y="2022564"/>
              <a:ext cx="1450009" cy="802646"/>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4463" y="2859461"/>
              <a:ext cx="1450009" cy="799715"/>
            </a:xfrm>
            <a:prstGeom prst="rect">
              <a:avLst/>
            </a:prstGeom>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6442" y="2854200"/>
              <a:ext cx="1450009" cy="80497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4464" y="3703074"/>
              <a:ext cx="1450009" cy="803454"/>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6443" y="3703657"/>
              <a:ext cx="1450009" cy="802871"/>
            </a:xfrm>
            <a:prstGeom prst="rect">
              <a:avLst/>
            </a:prstGeom>
            <a:effectLst>
              <a:outerShdw blurRad="50800" dist="38100" dir="2700000" algn="tl" rotWithShape="0">
                <a:prstClr val="black">
                  <a:alpha val="40000"/>
                </a:prstClr>
              </a:outerShdw>
            </a:effectLst>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34464" y="4550426"/>
              <a:ext cx="1450009" cy="793877"/>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26444" y="4542706"/>
              <a:ext cx="1450009" cy="801597"/>
            </a:xfrm>
            <a:prstGeom prst="rect">
              <a:avLst/>
            </a:prstGeom>
            <a:effectLst>
              <a:outerShdw blurRad="50800" dist="38100" dir="2700000" algn="tl" rotWithShape="0">
                <a:prstClr val="black">
                  <a:alpha val="40000"/>
                </a:prstClr>
              </a:outerShdw>
            </a:effectLst>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34464" y="5383290"/>
              <a:ext cx="1450009" cy="801931"/>
            </a:xfrm>
            <a:prstGeom prst="rect">
              <a:avLst/>
            </a:prstGeom>
            <a:effectLst>
              <a:outerShdw blurRad="50800" dist="38100" dir="2700000" algn="tl" rotWithShape="0">
                <a:prstClr val="black">
                  <a:alpha val="40000"/>
                </a:prstClr>
              </a:outerShdw>
            </a:effectLst>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01176" y="5377434"/>
              <a:ext cx="1450009" cy="807787"/>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449469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748053"/>
            <a:ext cx="10515600" cy="1325563"/>
          </a:xfrm>
        </p:spPr>
        <p:txBody>
          <a:bodyPr>
            <a:normAutofit/>
          </a:bodyPr>
          <a:lstStyle/>
          <a:p>
            <a:r>
              <a:rPr lang="en-US" dirty="0"/>
              <a:t>Student engagement</a:t>
            </a:r>
          </a:p>
        </p:txBody>
      </p:sp>
      <p:sp>
        <p:nvSpPr>
          <p:cNvPr id="2" name="Content Placeholder 1"/>
          <p:cNvSpPr>
            <a:spLocks noGrp="1"/>
          </p:cNvSpPr>
          <p:nvPr>
            <p:ph idx="1"/>
          </p:nvPr>
        </p:nvSpPr>
        <p:spPr>
          <a:xfrm>
            <a:off x="838200" y="2073615"/>
            <a:ext cx="2766496" cy="3661141"/>
          </a:xfrm>
        </p:spPr>
        <p:txBody>
          <a:bodyPr>
            <a:noAutofit/>
          </a:bodyPr>
          <a:lstStyle/>
          <a:p>
            <a:pPr marL="0" indent="0">
              <a:lnSpc>
                <a:spcPct val="110000"/>
              </a:lnSpc>
              <a:buNone/>
            </a:pPr>
            <a:r>
              <a:rPr lang="en-US" sz="1300" dirty="0">
                <a:latin typeface="Hind Light" charset="0"/>
                <a:ea typeface="Hind Light" charset="0"/>
                <a:cs typeface="Hind Light" charset="0"/>
              </a:rPr>
              <a:t>We want to ensure that youHQ is used by students because they WANT to, not because they must.</a:t>
            </a:r>
          </a:p>
          <a:p>
            <a:pPr marL="0" indent="0">
              <a:lnSpc>
                <a:spcPct val="110000"/>
              </a:lnSpc>
              <a:buNone/>
            </a:pPr>
            <a:r>
              <a:rPr lang="en-US" sz="1300" dirty="0">
                <a:latin typeface="Hind Light" charset="0"/>
                <a:ea typeface="Hind Light" charset="0"/>
                <a:cs typeface="Hind Light" charset="0"/>
              </a:rPr>
              <a:t>Learning about self-reflection, values, and goal-setting is a great way for people to contemplate their </a:t>
            </a:r>
            <a:r>
              <a:rPr lang="en-US" sz="1300" dirty="0" err="1">
                <a:latin typeface="Hind Light" charset="0"/>
                <a:ea typeface="Hind Light" charset="0"/>
                <a:cs typeface="Hind Light" charset="0"/>
              </a:rPr>
              <a:t>behaviour</a:t>
            </a:r>
            <a:r>
              <a:rPr lang="en-US" sz="1300" dirty="0">
                <a:latin typeface="Hind Light" charset="0"/>
                <a:ea typeface="Hind Light" charset="0"/>
                <a:cs typeface="Hind Light" charset="0"/>
              </a:rPr>
              <a:t> and its consequences. It will help them to shape their future path towards happiness and their definition of success. </a:t>
            </a:r>
          </a:p>
          <a:p>
            <a:pPr marL="0" indent="0">
              <a:lnSpc>
                <a:spcPct val="110000"/>
              </a:lnSpc>
              <a:buNone/>
            </a:pPr>
            <a:r>
              <a:rPr lang="en-US" sz="1300" dirty="0">
                <a:latin typeface="Hind Light" charset="0"/>
                <a:ea typeface="Hind Light" charset="0"/>
                <a:cs typeface="Hind Light" charset="0"/>
              </a:rPr>
              <a:t>To get the full benefits of </a:t>
            </a:r>
            <a:r>
              <a:rPr lang="en-US" sz="1300" dirty="0" err="1">
                <a:latin typeface="Hind Light" charset="0"/>
                <a:ea typeface="Hind Light" charset="0"/>
                <a:cs typeface="Hind Light" charset="0"/>
              </a:rPr>
              <a:t>youHQ</a:t>
            </a:r>
            <a:r>
              <a:rPr lang="en-US" sz="1300" dirty="0">
                <a:latin typeface="Hind Light" charset="0"/>
                <a:ea typeface="Hind Light" charset="0"/>
                <a:cs typeface="Hind Light" charset="0"/>
              </a:rPr>
              <a:t>, we must make reflection a habit. For this reason, along with your own motivation and guidance, we’ve also built in playful aspects to create and sustain habits.</a:t>
            </a:r>
          </a:p>
        </p:txBody>
      </p:sp>
      <p:sp>
        <p:nvSpPr>
          <p:cNvPr id="6" name="Title 3"/>
          <p:cNvSpPr txBox="1">
            <a:spLocks/>
          </p:cNvSpPr>
          <p:nvPr/>
        </p:nvSpPr>
        <p:spPr>
          <a:xfrm>
            <a:off x="838200" y="397782"/>
            <a:ext cx="10515600"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1800" dirty="0"/>
              <a:t>INTRODUCTION</a:t>
            </a:r>
          </a:p>
        </p:txBody>
      </p:sp>
      <p:sp>
        <p:nvSpPr>
          <p:cNvPr id="8" name="Content Placeholder 1"/>
          <p:cNvSpPr txBox="1">
            <a:spLocks/>
          </p:cNvSpPr>
          <p:nvPr/>
        </p:nvSpPr>
        <p:spPr>
          <a:xfrm>
            <a:off x="4214835" y="3330221"/>
            <a:ext cx="2176275" cy="2664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050" b="1" dirty="0" err="1"/>
              <a:t>Personalise</a:t>
            </a:r>
            <a:r>
              <a:rPr lang="en-US" sz="1050" b="1" dirty="0"/>
              <a:t> with avatars</a:t>
            </a:r>
          </a:p>
          <a:p>
            <a:pPr marL="0" indent="0">
              <a:lnSpc>
                <a:spcPct val="100000"/>
              </a:lnSpc>
              <a:buNone/>
            </a:pPr>
            <a:r>
              <a:rPr lang="en-US" sz="1050" dirty="0">
                <a:latin typeface="Hind Light" charset="0"/>
                <a:ea typeface="Hind Light" charset="0"/>
                <a:cs typeface="Hind Light" charset="0"/>
              </a:rPr>
              <a:t>Having the ability to build characters within </a:t>
            </a:r>
            <a:r>
              <a:rPr lang="en-US" sz="1050" dirty="0" err="1">
                <a:latin typeface="Hind Light" charset="0"/>
                <a:ea typeface="Hind Light" charset="0"/>
                <a:cs typeface="Hind Light" charset="0"/>
              </a:rPr>
              <a:t>youHQ</a:t>
            </a:r>
            <a:r>
              <a:rPr lang="en-US" sz="1050" dirty="0">
                <a:latin typeface="Hind Light" charset="0"/>
                <a:ea typeface="Hind Light" charset="0"/>
                <a:cs typeface="Hind Light" charset="0"/>
              </a:rPr>
              <a:t> that reflect how the student sees them self is a fun way to build engagement. And if they’re enjoying the platform, the more likely it is that they will use it.</a:t>
            </a:r>
          </a:p>
          <a:p>
            <a:pPr marL="0" indent="0">
              <a:lnSpc>
                <a:spcPct val="100000"/>
              </a:lnSpc>
              <a:buNone/>
            </a:pPr>
            <a:r>
              <a:rPr lang="en-US" sz="1050" dirty="0">
                <a:latin typeface="Hind Light" charset="0"/>
                <a:ea typeface="Hind Light" charset="0"/>
                <a:cs typeface="Hind Light" charset="0"/>
              </a:rPr>
              <a:t>So, what will it be, spiky hair, pink t-shirt, a neck tattoo!? </a:t>
            </a:r>
          </a:p>
        </p:txBody>
      </p:sp>
      <p:sp>
        <p:nvSpPr>
          <p:cNvPr id="9" name="Content Placeholder 1"/>
          <p:cNvSpPr txBox="1">
            <a:spLocks/>
          </p:cNvSpPr>
          <p:nvPr/>
        </p:nvSpPr>
        <p:spPr>
          <a:xfrm>
            <a:off x="6693399" y="3330221"/>
            <a:ext cx="2044201" cy="2664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050" b="1" dirty="0" err="1"/>
              <a:t>Customising</a:t>
            </a:r>
            <a:r>
              <a:rPr lang="en-US" sz="1050" b="1" dirty="0"/>
              <a:t> values</a:t>
            </a:r>
          </a:p>
          <a:p>
            <a:pPr marL="0" indent="0">
              <a:lnSpc>
                <a:spcPct val="100000"/>
              </a:lnSpc>
              <a:buNone/>
            </a:pPr>
            <a:r>
              <a:rPr lang="en-US" sz="1050" dirty="0">
                <a:latin typeface="Hind Light" charset="0"/>
                <a:ea typeface="Hind Light" charset="0"/>
                <a:cs typeface="Hind Light" charset="0"/>
              </a:rPr>
              <a:t>It’s important for students to learn what matters to them most. We call these indicators ‘values’. </a:t>
            </a:r>
          </a:p>
          <a:p>
            <a:pPr marL="0" indent="0">
              <a:lnSpc>
                <a:spcPct val="100000"/>
              </a:lnSpc>
              <a:buNone/>
            </a:pPr>
            <a:r>
              <a:rPr lang="en-US" sz="1050" dirty="0">
                <a:latin typeface="Hind Light" charset="0"/>
                <a:ea typeface="Hind Light" charset="0"/>
                <a:cs typeface="Hind Light" charset="0"/>
              </a:rPr>
              <a:t>By learning about values students can start to live their life towards a </a:t>
            </a:r>
            <a:r>
              <a:rPr lang="en-US" sz="1050" dirty="0" err="1">
                <a:latin typeface="Hind Light" charset="0"/>
                <a:ea typeface="Hind Light" charset="0"/>
                <a:cs typeface="Hind Light" charset="0"/>
              </a:rPr>
              <a:t>personalised</a:t>
            </a:r>
            <a:r>
              <a:rPr lang="en-US" sz="1050" dirty="0">
                <a:latin typeface="Hind Light" charset="0"/>
                <a:ea typeface="Hind Light" charset="0"/>
                <a:cs typeface="Hind Light" charset="0"/>
              </a:rPr>
              <a:t> definition of success. </a:t>
            </a:r>
          </a:p>
          <a:p>
            <a:pPr marL="0" indent="0">
              <a:lnSpc>
                <a:spcPct val="100000"/>
              </a:lnSpc>
              <a:buNone/>
            </a:pPr>
            <a:r>
              <a:rPr lang="en-US" sz="1050" dirty="0">
                <a:latin typeface="Hind Light" charset="0"/>
                <a:ea typeface="Hind Light" charset="0"/>
                <a:cs typeface="Hind Light" charset="0"/>
              </a:rPr>
              <a:t>The closer they live their life to these values the easier it is to help them feel good about themselves.</a:t>
            </a:r>
          </a:p>
        </p:txBody>
      </p:sp>
      <p:sp>
        <p:nvSpPr>
          <p:cNvPr id="7" name="Content Placeholder 1"/>
          <p:cNvSpPr txBox="1">
            <a:spLocks/>
          </p:cNvSpPr>
          <p:nvPr/>
        </p:nvSpPr>
        <p:spPr>
          <a:xfrm>
            <a:off x="9039889" y="3330221"/>
            <a:ext cx="2044201" cy="2664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050" b="1" dirty="0"/>
              <a:t>Build positive habits with GOALd</a:t>
            </a:r>
          </a:p>
          <a:p>
            <a:pPr marL="0" indent="0">
              <a:lnSpc>
                <a:spcPct val="100000"/>
              </a:lnSpc>
              <a:buNone/>
            </a:pPr>
            <a:r>
              <a:rPr lang="en-US" sz="1050" dirty="0">
                <a:latin typeface="Hind Light" charset="0"/>
                <a:ea typeface="Hind Light" charset="0"/>
                <a:cs typeface="Hind Light" charset="0"/>
              </a:rPr>
              <a:t>We make it easy to form a habit of personal development with simple game-like rewards. Every time students do something that will help them, they get something back.</a:t>
            </a:r>
          </a:p>
          <a:p>
            <a:pPr marL="0" indent="0">
              <a:lnSpc>
                <a:spcPct val="100000"/>
              </a:lnSpc>
              <a:buNone/>
            </a:pPr>
            <a:r>
              <a:rPr lang="en-US" sz="1050" dirty="0">
                <a:latin typeface="Hind Light" charset="0"/>
                <a:ea typeface="Hind Light" charset="0"/>
                <a:cs typeface="Hind Light" charset="0"/>
              </a:rPr>
              <a:t>Note: We’re looking at ways for your students to spend GOALd - if you have any suggestions, please contact a member of the team.</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600" t="15954"/>
          <a:stretch/>
        </p:blipFill>
        <p:spPr>
          <a:xfrm>
            <a:off x="4547062" y="2252648"/>
            <a:ext cx="995344" cy="94315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2977" y="2011982"/>
            <a:ext cx="1379874" cy="137987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9889" y="2011982"/>
            <a:ext cx="1379874" cy="1379874"/>
          </a:xfrm>
          <a:prstGeom prst="rect">
            <a:avLst/>
          </a:prstGeom>
        </p:spPr>
      </p:pic>
    </p:spTree>
    <p:extLst>
      <p:ext uri="{BB962C8B-B14F-4D97-AF65-F5344CB8AC3E}">
        <p14:creationId xmlns:p14="http://schemas.microsoft.com/office/powerpoint/2010/main" val="757177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1D450F3-7130-904D-7B3F-1564CB3F3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960" y="2178182"/>
            <a:ext cx="8605746" cy="4290547"/>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838200" y="748053"/>
            <a:ext cx="10515600" cy="1325563"/>
          </a:xfrm>
        </p:spPr>
        <p:txBody>
          <a:bodyPr>
            <a:normAutofit/>
          </a:bodyPr>
          <a:lstStyle/>
          <a:p>
            <a:r>
              <a:rPr lang="en-US" dirty="0"/>
              <a:t>Student engagement</a:t>
            </a:r>
          </a:p>
        </p:txBody>
      </p:sp>
      <p:sp>
        <p:nvSpPr>
          <p:cNvPr id="6" name="Title 3"/>
          <p:cNvSpPr txBox="1">
            <a:spLocks/>
          </p:cNvSpPr>
          <p:nvPr/>
        </p:nvSpPr>
        <p:spPr>
          <a:xfrm>
            <a:off x="838200" y="397782"/>
            <a:ext cx="10515600"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1800" dirty="0"/>
              <a:t>INTRODUCTION</a:t>
            </a:r>
          </a:p>
        </p:txBody>
      </p:sp>
      <p:sp>
        <p:nvSpPr>
          <p:cNvPr id="7" name="Content Placeholder 1"/>
          <p:cNvSpPr txBox="1">
            <a:spLocks/>
          </p:cNvSpPr>
          <p:nvPr/>
        </p:nvSpPr>
        <p:spPr>
          <a:xfrm>
            <a:off x="8941759" y="1439148"/>
            <a:ext cx="1612871" cy="3273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050" b="1" dirty="0">
                <a:solidFill>
                  <a:srgbClr val="1A9699"/>
                </a:solidFill>
              </a:rPr>
              <a:t>Find GOALd here</a:t>
            </a:r>
            <a:endParaRPr lang="en-US" sz="1050" dirty="0">
              <a:solidFill>
                <a:srgbClr val="1A9699"/>
              </a:solidFill>
              <a:latin typeface="Hind Light" charset="0"/>
              <a:ea typeface="Hind Light" charset="0"/>
              <a:cs typeface="Hind Light"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600" t="15954"/>
          <a:stretch/>
        </p:blipFill>
        <p:spPr>
          <a:xfrm>
            <a:off x="4913864" y="1806840"/>
            <a:ext cx="240152" cy="22756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4619" y="3451955"/>
            <a:ext cx="332930" cy="332930"/>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14171" t="17441" r="16249" b="22158"/>
          <a:stretch/>
        </p:blipFill>
        <p:spPr>
          <a:xfrm>
            <a:off x="8657653" y="1409432"/>
            <a:ext cx="262146" cy="227561"/>
          </a:xfrm>
          <a:prstGeom prst="rect">
            <a:avLst/>
          </a:prstGeom>
        </p:spPr>
      </p:pic>
      <p:sp>
        <p:nvSpPr>
          <p:cNvPr id="12" name="Content Placeholder 1"/>
          <p:cNvSpPr txBox="1">
            <a:spLocks/>
          </p:cNvSpPr>
          <p:nvPr/>
        </p:nvSpPr>
        <p:spPr>
          <a:xfrm>
            <a:off x="11047015" y="3835749"/>
            <a:ext cx="919976" cy="4569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050" b="1" dirty="0" err="1">
                <a:solidFill>
                  <a:srgbClr val="1A9699"/>
                </a:solidFill>
              </a:rPr>
              <a:t>Customise</a:t>
            </a:r>
            <a:r>
              <a:rPr lang="en-US" sz="1050" b="1" dirty="0">
                <a:solidFill>
                  <a:srgbClr val="1A9699"/>
                </a:solidFill>
              </a:rPr>
              <a:t> values here</a:t>
            </a:r>
            <a:endParaRPr lang="en-US" sz="1050" dirty="0">
              <a:solidFill>
                <a:srgbClr val="1A9699"/>
              </a:solidFill>
              <a:latin typeface="Hind Light" charset="0"/>
              <a:ea typeface="Hind Light" charset="0"/>
              <a:cs typeface="Hind Light" charset="0"/>
            </a:endParaRPr>
          </a:p>
        </p:txBody>
      </p:sp>
      <p:sp>
        <p:nvSpPr>
          <p:cNvPr id="13" name="Content Placeholder 1"/>
          <p:cNvSpPr txBox="1">
            <a:spLocks/>
          </p:cNvSpPr>
          <p:nvPr/>
        </p:nvSpPr>
        <p:spPr>
          <a:xfrm>
            <a:off x="5129854" y="1814200"/>
            <a:ext cx="2007206" cy="3273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050" b="1" dirty="0" err="1">
                <a:solidFill>
                  <a:srgbClr val="1A9699"/>
                </a:solidFill>
              </a:rPr>
              <a:t>Personalise</a:t>
            </a:r>
            <a:r>
              <a:rPr lang="en-US" sz="1050" b="1" dirty="0">
                <a:solidFill>
                  <a:srgbClr val="1A9699"/>
                </a:solidFill>
              </a:rPr>
              <a:t> avatars here</a:t>
            </a:r>
            <a:endParaRPr lang="en-US" sz="1050" dirty="0">
              <a:solidFill>
                <a:srgbClr val="1A9699"/>
              </a:solidFill>
              <a:latin typeface="Hind Light" charset="0"/>
              <a:ea typeface="Hind Light" charset="0"/>
              <a:cs typeface="Hind Light" charset="0"/>
            </a:endParaRPr>
          </a:p>
        </p:txBody>
      </p:sp>
      <p:cxnSp>
        <p:nvCxnSpPr>
          <p:cNvPr id="16" name="Straight Connector 15"/>
          <p:cNvCxnSpPr>
            <a:cxnSpLocks/>
          </p:cNvCxnSpPr>
          <p:nvPr/>
        </p:nvCxnSpPr>
        <p:spPr>
          <a:xfrm>
            <a:off x="5033940" y="2077751"/>
            <a:ext cx="0" cy="882265"/>
          </a:xfrm>
          <a:prstGeom prst="line">
            <a:avLst/>
          </a:prstGeom>
          <a:ln>
            <a:solidFill>
              <a:srgbClr val="1A9699"/>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788726" y="1719576"/>
            <a:ext cx="0" cy="439126"/>
          </a:xfrm>
          <a:prstGeom prst="line">
            <a:avLst/>
          </a:prstGeom>
          <a:ln>
            <a:solidFill>
              <a:srgbClr val="1A9699"/>
            </a:solidFil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flipH="1">
            <a:off x="10550124" y="2335683"/>
            <a:ext cx="464495" cy="0"/>
          </a:xfrm>
          <a:prstGeom prst="line">
            <a:avLst/>
          </a:prstGeom>
          <a:ln>
            <a:solidFill>
              <a:srgbClr val="1A9699"/>
            </a:solidFil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a:off x="1659117" y="3755598"/>
            <a:ext cx="205345" cy="0"/>
          </a:xfrm>
          <a:prstGeom prst="line">
            <a:avLst/>
          </a:prstGeom>
          <a:ln>
            <a:solidFill>
              <a:srgbClr val="1A9699"/>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a:stCxn id="12" idx="1"/>
          </p:cNvCxnSpPr>
          <p:nvPr/>
        </p:nvCxnSpPr>
        <p:spPr>
          <a:xfrm flipH="1">
            <a:off x="4251489" y="4064207"/>
            <a:ext cx="6795526" cy="0"/>
          </a:xfrm>
          <a:prstGeom prst="line">
            <a:avLst/>
          </a:prstGeom>
          <a:ln>
            <a:solidFill>
              <a:srgbClr val="1A9699"/>
            </a:solidFill>
            <a:tailEnd type="ova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l="3600" t="15954"/>
          <a:stretch/>
        </p:blipFill>
        <p:spPr>
          <a:xfrm>
            <a:off x="11072907" y="1939139"/>
            <a:ext cx="240152" cy="227561"/>
          </a:xfrm>
          <a:prstGeom prst="rect">
            <a:avLst/>
          </a:prstGeom>
        </p:spPr>
      </p:pic>
      <p:sp>
        <p:nvSpPr>
          <p:cNvPr id="26" name="Content Placeholder 1"/>
          <p:cNvSpPr txBox="1">
            <a:spLocks/>
          </p:cNvSpPr>
          <p:nvPr/>
        </p:nvSpPr>
        <p:spPr>
          <a:xfrm>
            <a:off x="11047015" y="2212364"/>
            <a:ext cx="1003389" cy="4969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050" b="1" dirty="0" err="1">
                <a:solidFill>
                  <a:srgbClr val="1A9699"/>
                </a:solidFill>
              </a:rPr>
              <a:t>Personalise</a:t>
            </a:r>
            <a:r>
              <a:rPr lang="en-US" sz="1050" b="1" dirty="0">
                <a:solidFill>
                  <a:srgbClr val="1A9699"/>
                </a:solidFill>
              </a:rPr>
              <a:t> avatars here</a:t>
            </a:r>
            <a:endParaRPr lang="en-US" sz="1050" dirty="0">
              <a:solidFill>
                <a:srgbClr val="1A9699"/>
              </a:solidFill>
              <a:latin typeface="Hind Light" charset="0"/>
              <a:ea typeface="Hind Light" charset="0"/>
              <a:cs typeface="Hind Light" charset="0"/>
            </a:endParaRPr>
          </a:p>
        </p:txBody>
      </p:sp>
      <p:sp>
        <p:nvSpPr>
          <p:cNvPr id="27" name="Content Placeholder 1"/>
          <p:cNvSpPr txBox="1">
            <a:spLocks/>
          </p:cNvSpPr>
          <p:nvPr/>
        </p:nvSpPr>
        <p:spPr>
          <a:xfrm>
            <a:off x="481613" y="3625206"/>
            <a:ext cx="1275206" cy="3273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050" b="1" dirty="0">
                <a:solidFill>
                  <a:srgbClr val="1A9699"/>
                </a:solidFill>
              </a:rPr>
              <a:t>Find GOALd here</a:t>
            </a:r>
            <a:endParaRPr lang="en-US" sz="1050" dirty="0">
              <a:solidFill>
                <a:srgbClr val="1A9699"/>
              </a:solidFill>
              <a:latin typeface="Hind Light" charset="0"/>
              <a:ea typeface="Hind Light" charset="0"/>
              <a:cs typeface="Hind Light" charset="0"/>
            </a:endParaRPr>
          </a:p>
        </p:txBody>
      </p:sp>
      <p:pic>
        <p:nvPicPr>
          <p:cNvPr id="28" name="Picture 27"/>
          <p:cNvPicPr>
            <a:picLocks noChangeAspect="1"/>
          </p:cNvPicPr>
          <p:nvPr/>
        </p:nvPicPr>
        <p:blipFill rotWithShape="1">
          <a:blip r:embed="rId5">
            <a:extLst>
              <a:ext uri="{28A0092B-C50C-407E-A947-70E740481C1C}">
                <a14:useLocalDpi xmlns:a14="http://schemas.microsoft.com/office/drawing/2010/main" val="0"/>
              </a:ext>
            </a:extLst>
          </a:blip>
          <a:srcRect l="14171" t="17441" r="16249" b="22158"/>
          <a:stretch/>
        </p:blipFill>
        <p:spPr>
          <a:xfrm>
            <a:off x="575268" y="3344960"/>
            <a:ext cx="262146" cy="227561"/>
          </a:xfrm>
          <a:prstGeom prst="rect">
            <a:avLst/>
          </a:prstGeom>
        </p:spPr>
      </p:pic>
    </p:spTree>
    <p:extLst>
      <p:ext uri="{BB962C8B-B14F-4D97-AF65-F5344CB8AC3E}">
        <p14:creationId xmlns:p14="http://schemas.microsoft.com/office/powerpoint/2010/main" val="1157725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748053"/>
            <a:ext cx="10515600" cy="1325563"/>
          </a:xfrm>
        </p:spPr>
        <p:txBody>
          <a:bodyPr>
            <a:normAutofit/>
          </a:bodyPr>
          <a:lstStyle/>
          <a:p>
            <a:r>
              <a:rPr lang="en-US" dirty="0"/>
              <a:t>Student support</a:t>
            </a:r>
          </a:p>
        </p:txBody>
      </p:sp>
      <p:sp>
        <p:nvSpPr>
          <p:cNvPr id="2" name="Content Placeholder 1"/>
          <p:cNvSpPr>
            <a:spLocks noGrp="1"/>
          </p:cNvSpPr>
          <p:nvPr>
            <p:ph idx="1"/>
          </p:nvPr>
        </p:nvSpPr>
        <p:spPr>
          <a:xfrm>
            <a:off x="838202" y="2073615"/>
            <a:ext cx="3394434" cy="4419950"/>
          </a:xfrm>
        </p:spPr>
        <p:txBody>
          <a:bodyPr>
            <a:normAutofit/>
          </a:bodyPr>
          <a:lstStyle/>
          <a:p>
            <a:pPr marL="0" indent="0">
              <a:lnSpc>
                <a:spcPct val="100000"/>
              </a:lnSpc>
              <a:buNone/>
            </a:pPr>
            <a:r>
              <a:rPr lang="en-US" sz="1400" dirty="0"/>
              <a:t>If you’re new to values and goal setting it can take some time to get to grips with it. And that doesn’t just mean the students. It can be tricky for tutors too, be that from writing their own values and goals to understanding how to best support their students’ efforts. </a:t>
            </a:r>
          </a:p>
          <a:p>
            <a:pPr marL="0" indent="0">
              <a:lnSpc>
                <a:spcPct val="100000"/>
              </a:lnSpc>
              <a:buNone/>
            </a:pPr>
            <a:r>
              <a:rPr lang="en-US" sz="1400" dirty="0"/>
              <a:t>That’s why we developed the ‘goal genie’. After login, this will be the first thing students see. It will auto load and start to walk the audience through the platform and introduce core elements such as values and goal setting. Once completed, students can revisit the ‘goal genie’ whenever they like.</a:t>
            </a:r>
          </a:p>
        </p:txBody>
      </p:sp>
      <p:sp>
        <p:nvSpPr>
          <p:cNvPr id="6" name="Title 3"/>
          <p:cNvSpPr txBox="1">
            <a:spLocks/>
          </p:cNvSpPr>
          <p:nvPr/>
        </p:nvSpPr>
        <p:spPr>
          <a:xfrm>
            <a:off x="838200" y="397782"/>
            <a:ext cx="10515600"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1800" dirty="0"/>
              <a:t>INTRODUCTION</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224" y="4287136"/>
            <a:ext cx="2993253" cy="1653540"/>
          </a:xfrm>
          <a:prstGeom prst="rect">
            <a:avLst/>
          </a:prstGeom>
          <a:effectLst>
            <a:outerShdw blurRad="50800" dist="38100" dir="2700000" algn="tl" rotWithShape="0">
              <a:prstClr val="black">
                <a:alpha val="40000"/>
              </a:prstClr>
            </a:outerShdw>
          </a:effec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1613" y="1090627"/>
            <a:ext cx="5341435" cy="2954093"/>
          </a:xfrm>
          <a:prstGeom prst="rect">
            <a:avLst/>
          </a:prstGeom>
          <a:effectLst>
            <a:outerShdw blurRad="50800" dist="38100" dir="2700000" algn="tl" rotWithShape="0">
              <a:prstClr val="black">
                <a:alpha val="40000"/>
              </a:prstClr>
            </a:outerShdw>
          </a:effec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2873" y="4257620"/>
            <a:ext cx="3020175" cy="166910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060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748053"/>
            <a:ext cx="10515600" cy="1325563"/>
          </a:xfrm>
        </p:spPr>
        <p:txBody>
          <a:bodyPr>
            <a:normAutofit/>
          </a:bodyPr>
          <a:lstStyle/>
          <a:p>
            <a:r>
              <a:rPr lang="en-US" dirty="0"/>
              <a:t>Student support</a:t>
            </a:r>
          </a:p>
        </p:txBody>
      </p:sp>
      <p:sp>
        <p:nvSpPr>
          <p:cNvPr id="6" name="Title 3"/>
          <p:cNvSpPr txBox="1">
            <a:spLocks/>
          </p:cNvSpPr>
          <p:nvPr/>
        </p:nvSpPr>
        <p:spPr>
          <a:xfrm>
            <a:off x="838200" y="397782"/>
            <a:ext cx="10515600"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1800" dirty="0"/>
              <a:t>INTRODUCTION</a:t>
            </a: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9311" y="2613934"/>
            <a:ext cx="2403276" cy="1669101"/>
          </a:xfrm>
          <a:prstGeom prst="rect">
            <a:avLst/>
          </a:prstGeom>
          <a:effectLst>
            <a:outerShdw blurRad="50800" dist="38100" dir="2700000" algn="tl" rotWithShape="0">
              <a:prstClr val="black">
                <a:alpha val="40000"/>
              </a:prstClr>
            </a:outerShdw>
          </a:effectLst>
        </p:spPr>
      </p:pic>
      <p:grpSp>
        <p:nvGrpSpPr>
          <p:cNvPr id="16" name="Group 15"/>
          <p:cNvGrpSpPr/>
          <p:nvPr/>
        </p:nvGrpSpPr>
        <p:grpSpPr>
          <a:xfrm>
            <a:off x="514410" y="2551326"/>
            <a:ext cx="5076663" cy="3032262"/>
            <a:chOff x="3606867" y="2551326"/>
            <a:chExt cx="5076663" cy="3032262"/>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6867" y="2629495"/>
              <a:ext cx="5076663" cy="2954093"/>
            </a:xfrm>
            <a:prstGeom prst="rect">
              <a:avLst/>
            </a:prstGeom>
            <a:effectLst>
              <a:outerShdw blurRad="50800" dist="38100" dir="2700000" algn="tl" rotWithShape="0">
                <a:prstClr val="black">
                  <a:alpha val="40000"/>
                </a:prstClr>
              </a:outerShdw>
            </a:effectLst>
          </p:spPr>
        </p:pic>
        <p:sp>
          <p:nvSpPr>
            <p:cNvPr id="7" name="Oval 6"/>
            <p:cNvSpPr/>
            <p:nvPr/>
          </p:nvSpPr>
          <p:spPr>
            <a:xfrm>
              <a:off x="7939882" y="2551326"/>
              <a:ext cx="356840" cy="356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en-US">
                  <a:solidFill>
                    <a:srgbClr val="FF0000"/>
                  </a:solidFill>
                  <a:latin typeface="Hind" charset="0"/>
                  <a:ea typeface="Hind" charset="0"/>
                  <a:cs typeface="Hind" charset="0"/>
                </a:rPr>
                <a:t>1</a:t>
              </a:r>
              <a:endParaRPr lang="en-US" dirty="0">
                <a:solidFill>
                  <a:srgbClr val="FF0000"/>
                </a:solidFill>
                <a:latin typeface="Hind" charset="0"/>
                <a:ea typeface="Hind" charset="0"/>
                <a:cs typeface="Hind" charset="0"/>
              </a:endParaRPr>
            </a:p>
          </p:txBody>
        </p:sp>
      </p:grpSp>
      <p:grpSp>
        <p:nvGrpSpPr>
          <p:cNvPr id="10" name="Group 9"/>
          <p:cNvGrpSpPr/>
          <p:nvPr/>
        </p:nvGrpSpPr>
        <p:grpSpPr>
          <a:xfrm>
            <a:off x="5835222" y="2508825"/>
            <a:ext cx="2848308" cy="1774210"/>
            <a:chOff x="496218" y="2508825"/>
            <a:chExt cx="2848308" cy="177421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218" y="2629495"/>
              <a:ext cx="2848308" cy="1653540"/>
            </a:xfrm>
            <a:prstGeom prst="rect">
              <a:avLst/>
            </a:prstGeom>
            <a:effectLst>
              <a:outerShdw blurRad="50800" dist="38100" dir="2700000" algn="tl" rotWithShape="0">
                <a:prstClr val="black">
                  <a:alpha val="40000"/>
                </a:prstClr>
              </a:outerShdw>
            </a:effectLst>
          </p:spPr>
        </p:pic>
        <p:sp>
          <p:nvSpPr>
            <p:cNvPr id="11" name="Oval 10"/>
            <p:cNvSpPr/>
            <p:nvPr/>
          </p:nvSpPr>
          <p:spPr>
            <a:xfrm>
              <a:off x="2869198" y="2508825"/>
              <a:ext cx="356840" cy="356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en-US" dirty="0">
                  <a:solidFill>
                    <a:srgbClr val="FF0000"/>
                  </a:solidFill>
                  <a:latin typeface="Hind" charset="0"/>
                  <a:ea typeface="Hind" charset="0"/>
                  <a:cs typeface="Hind" charset="0"/>
                </a:rPr>
                <a:t>1</a:t>
              </a:r>
            </a:p>
          </p:txBody>
        </p:sp>
        <p:sp>
          <p:nvSpPr>
            <p:cNvPr id="13" name="Oval 12"/>
            <p:cNvSpPr/>
            <p:nvPr/>
          </p:nvSpPr>
          <p:spPr>
            <a:xfrm>
              <a:off x="1322132" y="2774713"/>
              <a:ext cx="266906" cy="2669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en-US" dirty="0">
                  <a:solidFill>
                    <a:srgbClr val="FF0000"/>
                  </a:solidFill>
                  <a:latin typeface="Hind" charset="0"/>
                  <a:ea typeface="Hind" charset="0"/>
                  <a:cs typeface="Hind" charset="0"/>
                </a:rPr>
                <a:t>2</a:t>
              </a:r>
            </a:p>
          </p:txBody>
        </p:sp>
      </p:grpSp>
      <p:sp>
        <p:nvSpPr>
          <p:cNvPr id="15" name="Oval 14"/>
          <p:cNvSpPr/>
          <p:nvPr/>
        </p:nvSpPr>
        <p:spPr>
          <a:xfrm>
            <a:off x="9731729" y="2511253"/>
            <a:ext cx="356840" cy="356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9" name="Rectangle 8"/>
          <p:cNvSpPr/>
          <p:nvPr/>
        </p:nvSpPr>
        <p:spPr>
          <a:xfrm>
            <a:off x="8969739" y="2370913"/>
            <a:ext cx="2860458" cy="21425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412711" y="560509"/>
            <a:ext cx="1994971" cy="261610"/>
          </a:xfrm>
          <a:prstGeom prst="rect">
            <a:avLst/>
          </a:prstGeom>
          <a:noFill/>
        </p:spPr>
        <p:txBody>
          <a:bodyPr wrap="square" rtlCol="0">
            <a:spAutoFit/>
          </a:bodyPr>
          <a:lstStyle/>
          <a:p>
            <a:r>
              <a:rPr lang="en-US" sz="1100" dirty="0">
                <a:latin typeface="Hind" charset="0"/>
                <a:ea typeface="Hind" charset="0"/>
                <a:cs typeface="Hind" charset="0"/>
              </a:rPr>
              <a:t>= where to launch ‘new goal’ </a:t>
            </a:r>
          </a:p>
        </p:txBody>
      </p:sp>
      <p:sp>
        <p:nvSpPr>
          <p:cNvPr id="21" name="Oval 20"/>
          <p:cNvSpPr/>
          <p:nvPr/>
        </p:nvSpPr>
        <p:spPr>
          <a:xfrm>
            <a:off x="8969739" y="480210"/>
            <a:ext cx="356840" cy="356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en-US" dirty="0">
                <a:solidFill>
                  <a:srgbClr val="FF0000"/>
                </a:solidFill>
                <a:latin typeface="Hind" charset="0"/>
                <a:ea typeface="Hind" charset="0"/>
                <a:cs typeface="Hind" charset="0"/>
              </a:rPr>
              <a:t>1</a:t>
            </a:r>
          </a:p>
        </p:txBody>
      </p:sp>
      <p:sp>
        <p:nvSpPr>
          <p:cNvPr id="22" name="Oval 21"/>
          <p:cNvSpPr/>
          <p:nvPr/>
        </p:nvSpPr>
        <p:spPr>
          <a:xfrm>
            <a:off x="8969739" y="977644"/>
            <a:ext cx="356840" cy="356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en-US" dirty="0">
                <a:solidFill>
                  <a:srgbClr val="FF0000"/>
                </a:solidFill>
                <a:latin typeface="Hind" charset="0"/>
                <a:ea typeface="Hind" charset="0"/>
                <a:cs typeface="Hind" charset="0"/>
              </a:rPr>
              <a:t>2</a:t>
            </a:r>
          </a:p>
        </p:txBody>
      </p:sp>
      <p:sp>
        <p:nvSpPr>
          <p:cNvPr id="23" name="TextBox 22"/>
          <p:cNvSpPr txBox="1"/>
          <p:nvPr/>
        </p:nvSpPr>
        <p:spPr>
          <a:xfrm>
            <a:off x="9412711" y="996043"/>
            <a:ext cx="1994971" cy="261610"/>
          </a:xfrm>
          <a:prstGeom prst="rect">
            <a:avLst/>
          </a:prstGeom>
          <a:noFill/>
        </p:spPr>
        <p:txBody>
          <a:bodyPr wrap="square" rtlCol="0">
            <a:spAutoFit/>
          </a:bodyPr>
          <a:lstStyle/>
          <a:p>
            <a:r>
              <a:rPr lang="en-US" sz="1100" dirty="0">
                <a:latin typeface="Hind" charset="0"/>
                <a:ea typeface="Hind" charset="0"/>
                <a:cs typeface="Hind" charset="0"/>
              </a:rPr>
              <a:t>= where to launch ‘goal genie’ </a:t>
            </a:r>
          </a:p>
        </p:txBody>
      </p:sp>
      <p:sp>
        <p:nvSpPr>
          <p:cNvPr id="28" name="TextBox 27"/>
          <p:cNvSpPr txBox="1"/>
          <p:nvPr/>
        </p:nvSpPr>
        <p:spPr>
          <a:xfrm>
            <a:off x="514410" y="5785682"/>
            <a:ext cx="1994971" cy="261610"/>
          </a:xfrm>
          <a:prstGeom prst="rect">
            <a:avLst/>
          </a:prstGeom>
          <a:noFill/>
        </p:spPr>
        <p:txBody>
          <a:bodyPr wrap="square" rtlCol="0">
            <a:spAutoFit/>
          </a:bodyPr>
          <a:lstStyle/>
          <a:p>
            <a:r>
              <a:rPr lang="en-US" sz="1100">
                <a:solidFill>
                  <a:schemeClr val="bg1">
                    <a:lumMod val="50000"/>
                  </a:schemeClr>
                </a:solidFill>
                <a:latin typeface="Hind" charset="0"/>
                <a:ea typeface="Hind" charset="0"/>
                <a:cs typeface="Hind" charset="0"/>
              </a:rPr>
              <a:t>Main dashboard</a:t>
            </a:r>
            <a:endParaRPr lang="en-US" sz="1100" dirty="0">
              <a:solidFill>
                <a:schemeClr val="bg1">
                  <a:lumMod val="50000"/>
                </a:schemeClr>
              </a:solidFill>
              <a:latin typeface="Hind" charset="0"/>
              <a:ea typeface="Hind" charset="0"/>
              <a:cs typeface="Hind" charset="0"/>
            </a:endParaRPr>
          </a:p>
        </p:txBody>
      </p:sp>
      <p:sp>
        <p:nvSpPr>
          <p:cNvPr id="29" name="TextBox 28"/>
          <p:cNvSpPr txBox="1"/>
          <p:nvPr/>
        </p:nvSpPr>
        <p:spPr>
          <a:xfrm>
            <a:off x="5835222" y="4449650"/>
            <a:ext cx="1994971" cy="261610"/>
          </a:xfrm>
          <a:prstGeom prst="rect">
            <a:avLst/>
          </a:prstGeom>
          <a:noFill/>
        </p:spPr>
        <p:txBody>
          <a:bodyPr wrap="square" rtlCol="0">
            <a:spAutoFit/>
          </a:bodyPr>
          <a:lstStyle/>
          <a:p>
            <a:r>
              <a:rPr lang="en-US" sz="1100">
                <a:solidFill>
                  <a:schemeClr val="bg1">
                    <a:lumMod val="50000"/>
                  </a:schemeClr>
                </a:solidFill>
                <a:latin typeface="Hind" charset="0"/>
                <a:ea typeface="Hind" charset="0"/>
                <a:cs typeface="Hind" charset="0"/>
              </a:rPr>
              <a:t>Goals dashboard</a:t>
            </a:r>
            <a:endParaRPr lang="en-US" sz="1100" dirty="0">
              <a:solidFill>
                <a:schemeClr val="bg1">
                  <a:lumMod val="50000"/>
                </a:schemeClr>
              </a:solidFill>
              <a:latin typeface="Hind" charset="0"/>
              <a:ea typeface="Hind" charset="0"/>
              <a:cs typeface="Hind" charset="0"/>
            </a:endParaRPr>
          </a:p>
        </p:txBody>
      </p:sp>
      <p:sp>
        <p:nvSpPr>
          <p:cNvPr id="30" name="TextBox 29"/>
          <p:cNvSpPr txBox="1"/>
          <p:nvPr/>
        </p:nvSpPr>
        <p:spPr>
          <a:xfrm>
            <a:off x="9159311" y="4588110"/>
            <a:ext cx="1994971" cy="261610"/>
          </a:xfrm>
          <a:prstGeom prst="rect">
            <a:avLst/>
          </a:prstGeom>
          <a:noFill/>
        </p:spPr>
        <p:txBody>
          <a:bodyPr wrap="square" rtlCol="0">
            <a:spAutoFit/>
          </a:bodyPr>
          <a:lstStyle/>
          <a:p>
            <a:r>
              <a:rPr lang="en-US" sz="1100" dirty="0">
                <a:solidFill>
                  <a:schemeClr val="bg1">
                    <a:lumMod val="50000"/>
                  </a:schemeClr>
                </a:solidFill>
                <a:latin typeface="Hind" charset="0"/>
                <a:ea typeface="Hind" charset="0"/>
                <a:cs typeface="Hind" charset="0"/>
              </a:rPr>
              <a:t>New goal pop up</a:t>
            </a:r>
          </a:p>
        </p:txBody>
      </p:sp>
    </p:spTree>
    <p:extLst>
      <p:ext uri="{BB962C8B-B14F-4D97-AF65-F5344CB8AC3E}">
        <p14:creationId xmlns:p14="http://schemas.microsoft.com/office/powerpoint/2010/main" val="1575948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Introducing </a:t>
            </a:r>
            <a:r>
              <a:rPr lang="en-US" dirty="0" err="1"/>
              <a:t>youHQ</a:t>
            </a:r>
            <a:r>
              <a:rPr lang="en-US" dirty="0"/>
              <a:t> </a:t>
            </a:r>
            <a:br>
              <a:rPr lang="en-US" dirty="0"/>
            </a:br>
            <a:r>
              <a:rPr lang="en-US" dirty="0">
                <a:solidFill>
                  <a:srgbClr val="96DEDE"/>
                </a:solidFill>
              </a:rPr>
              <a:t>to your team</a:t>
            </a:r>
          </a:p>
        </p:txBody>
      </p:sp>
      <p:sp>
        <p:nvSpPr>
          <p:cNvPr id="6" name="Oval 5">
            <a:extLst>
              <a:ext uri="{FF2B5EF4-FFF2-40B4-BE49-F238E27FC236}">
                <a16:creationId xmlns:a16="http://schemas.microsoft.com/office/drawing/2014/main" id="{051B36B9-39B5-6DBD-CEF1-A6621B8F8837}"/>
              </a:ext>
            </a:extLst>
          </p:cNvPr>
          <p:cNvSpPr/>
          <p:nvPr/>
        </p:nvSpPr>
        <p:spPr>
          <a:xfrm>
            <a:off x="9019233" y="2628282"/>
            <a:ext cx="3323968" cy="3323968"/>
          </a:xfrm>
          <a:prstGeom prst="ellipse">
            <a:avLst/>
          </a:prstGeom>
          <a:noFill/>
          <a:ln>
            <a:solidFill>
              <a:srgbClr val="96D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14B88C4-4233-BEEF-0E36-171DBEFDBEAE}"/>
              </a:ext>
            </a:extLst>
          </p:cNvPr>
          <p:cNvSpPr/>
          <p:nvPr/>
        </p:nvSpPr>
        <p:spPr>
          <a:xfrm>
            <a:off x="9470360" y="886635"/>
            <a:ext cx="309077" cy="30907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rot="18359648">
            <a:off x="10167493" y="2108073"/>
            <a:ext cx="109728" cy="109728"/>
            <a:chOff x="3435080" y="5349240"/>
            <a:chExt cx="239300" cy="239300"/>
          </a:xfrm>
        </p:grpSpPr>
        <p:cxnSp>
          <p:nvCxnSpPr>
            <p:cNvPr id="9" name="Straight Connector 8"/>
            <p:cNvCxnSpPr/>
            <p:nvPr/>
          </p:nvCxnSpPr>
          <p:spPr>
            <a:xfrm>
              <a:off x="3554730" y="5349240"/>
              <a:ext cx="0" cy="239300"/>
            </a:xfrm>
            <a:prstGeom prst="line">
              <a:avLst/>
            </a:prstGeom>
            <a:ln w="38100" cap="rnd">
              <a:solidFill>
                <a:srgbClr val="1A9699"/>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554730" y="5349240"/>
              <a:ext cx="0" cy="239300"/>
            </a:xfrm>
            <a:prstGeom prst="line">
              <a:avLst/>
            </a:prstGeom>
            <a:ln w="38100" cap="rnd">
              <a:solidFill>
                <a:srgbClr val="1A9699"/>
              </a:solidFill>
            </a:ln>
          </p:spPr>
          <p:style>
            <a:lnRef idx="1">
              <a:schemeClr val="accent1"/>
            </a:lnRef>
            <a:fillRef idx="0">
              <a:schemeClr val="accent1"/>
            </a:fillRef>
            <a:effectRef idx="0">
              <a:schemeClr val="accent1"/>
            </a:effectRef>
            <a:fontRef idx="minor">
              <a:schemeClr val="tx1"/>
            </a:fontRef>
          </p:style>
        </p:cxnSp>
      </p:grpSp>
      <p:sp>
        <p:nvSpPr>
          <p:cNvPr id="11" name="Oval 10">
            <a:extLst>
              <a:ext uri="{FF2B5EF4-FFF2-40B4-BE49-F238E27FC236}">
                <a16:creationId xmlns:a16="http://schemas.microsoft.com/office/drawing/2014/main" id="{A14B88C4-4233-BEEF-0E36-171DBEFDBEAE}"/>
              </a:ext>
            </a:extLst>
          </p:cNvPr>
          <p:cNvSpPr/>
          <p:nvPr/>
        </p:nvSpPr>
        <p:spPr>
          <a:xfrm>
            <a:off x="7679835" y="493686"/>
            <a:ext cx="160403" cy="160403"/>
          </a:xfrm>
          <a:prstGeom prst="ellipse">
            <a:avLst/>
          </a:prstGeom>
          <a:noFill/>
          <a:ln w="38100">
            <a:solidFill>
              <a:srgbClr val="96D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4299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838200" y="2250831"/>
            <a:ext cx="3434862" cy="3165231"/>
          </a:xfrm>
          <a:prstGeom prst="roundRect">
            <a:avLst/>
          </a:prstGeom>
          <a:solidFill>
            <a:srgbClr val="F7F7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38200" y="748053"/>
            <a:ext cx="10515600" cy="1325563"/>
          </a:xfrm>
        </p:spPr>
        <p:txBody>
          <a:bodyPr>
            <a:normAutofit/>
          </a:bodyPr>
          <a:lstStyle/>
          <a:p>
            <a:r>
              <a:rPr lang="en-US" dirty="0"/>
              <a:t>How to introduce youHQ to your team</a:t>
            </a:r>
          </a:p>
        </p:txBody>
      </p:sp>
      <p:sp>
        <p:nvSpPr>
          <p:cNvPr id="2" name="Content Placeholder 1"/>
          <p:cNvSpPr>
            <a:spLocks noGrp="1"/>
          </p:cNvSpPr>
          <p:nvPr>
            <p:ph idx="1"/>
          </p:nvPr>
        </p:nvSpPr>
        <p:spPr>
          <a:xfrm>
            <a:off x="1055077" y="2708031"/>
            <a:ext cx="2989384" cy="2708031"/>
          </a:xfrm>
        </p:spPr>
        <p:txBody>
          <a:bodyPr>
            <a:normAutofit/>
          </a:bodyPr>
          <a:lstStyle/>
          <a:p>
            <a:pPr marL="0" indent="0">
              <a:buNone/>
            </a:pPr>
            <a:r>
              <a:rPr lang="en-US" sz="1800" b="1" dirty="0"/>
              <a:t>Option 1 </a:t>
            </a:r>
            <a:br>
              <a:rPr lang="en-US" sz="1800" dirty="0"/>
            </a:br>
            <a:r>
              <a:rPr lang="en-US" sz="1800" b="1" dirty="0"/>
              <a:t>My team all have 1 hour </a:t>
            </a:r>
            <a:endParaRPr lang="en-US" sz="1800" dirty="0"/>
          </a:p>
          <a:p>
            <a:pPr marL="0" indent="0">
              <a:buNone/>
            </a:pPr>
            <a:endParaRPr lang="en-US" sz="1200" dirty="0"/>
          </a:p>
          <a:p>
            <a:pPr rtl="0">
              <a:spcBef>
                <a:spcPts val="1000"/>
              </a:spcBef>
              <a:spcAft>
                <a:spcPts val="0"/>
              </a:spcAft>
            </a:pPr>
            <a:r>
              <a:rPr lang="en-GB" sz="1200" dirty="0"/>
              <a:t>Organise a face to face or remote training call for your pastoral leads and tutors where the youHQ team can introduce and train your team on the platform. </a:t>
            </a:r>
          </a:p>
          <a:p>
            <a:r>
              <a:rPr lang="en-GB" sz="1200" dirty="0"/>
              <a:t>Please email </a:t>
            </a:r>
            <a:r>
              <a:rPr lang="en-GB" sz="1200" dirty="0">
                <a:solidFill>
                  <a:srgbClr val="1A528D"/>
                </a:solidFill>
                <a:hlinkClick r:id="rId2">
                  <a:extLst>
                    <a:ext uri="{A12FA001-AC4F-418D-AE19-62706E023703}">
                      <ahyp:hlinkClr xmlns:ahyp="http://schemas.microsoft.com/office/drawing/2018/hyperlinkcolor" val="tx"/>
                    </a:ext>
                  </a:extLst>
                </a:hlinkClick>
              </a:rPr>
              <a:t>jez@lifeontime.co.uk</a:t>
            </a:r>
            <a:r>
              <a:rPr lang="en-GB" sz="1200" dirty="0"/>
              <a:t> to arrange a date and time if you haven’t done this already.</a:t>
            </a:r>
            <a:endParaRPr lang="en-US" sz="1200" dirty="0"/>
          </a:p>
        </p:txBody>
      </p:sp>
      <p:sp>
        <p:nvSpPr>
          <p:cNvPr id="6" name="Title 3"/>
          <p:cNvSpPr txBox="1">
            <a:spLocks/>
          </p:cNvSpPr>
          <p:nvPr/>
        </p:nvSpPr>
        <p:spPr>
          <a:xfrm>
            <a:off x="838200" y="397782"/>
            <a:ext cx="10515600"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1800" dirty="0"/>
              <a:t>INTRODUCTION</a:t>
            </a:r>
            <a:endParaRPr lang="en-US" sz="1800" i="1" dirty="0"/>
          </a:p>
        </p:txBody>
      </p:sp>
      <p:sp>
        <p:nvSpPr>
          <p:cNvPr id="24" name="Rounded Rectangle 23"/>
          <p:cNvSpPr/>
          <p:nvPr/>
        </p:nvSpPr>
        <p:spPr>
          <a:xfrm>
            <a:off x="4489939" y="2250831"/>
            <a:ext cx="3434862" cy="3165231"/>
          </a:xfrm>
          <a:prstGeom prst="roundRect">
            <a:avLst/>
          </a:prstGeom>
          <a:solidFill>
            <a:srgbClr val="F7F7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1"/>
          <p:cNvSpPr txBox="1">
            <a:spLocks/>
          </p:cNvSpPr>
          <p:nvPr/>
        </p:nvSpPr>
        <p:spPr>
          <a:xfrm>
            <a:off x="4706816" y="2722826"/>
            <a:ext cx="2989384" cy="24998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t>Option 2 </a:t>
            </a:r>
            <a:br>
              <a:rPr lang="en-US" sz="1800" dirty="0"/>
            </a:br>
            <a:r>
              <a:rPr lang="en-US" sz="1800" b="1" dirty="0"/>
              <a:t>My team all have 30 mins </a:t>
            </a:r>
            <a:endParaRPr lang="en-US" sz="1800" dirty="0"/>
          </a:p>
          <a:p>
            <a:pPr marL="0" indent="0">
              <a:buNone/>
            </a:pPr>
            <a:endParaRPr lang="en-US" sz="1200" dirty="0"/>
          </a:p>
          <a:p>
            <a:pPr rtl="0">
              <a:spcBef>
                <a:spcPts val="1000"/>
              </a:spcBef>
              <a:spcAft>
                <a:spcPts val="0"/>
              </a:spcAft>
            </a:pPr>
            <a:r>
              <a:rPr lang="en-GB" sz="1200" dirty="0"/>
              <a:t>Organise a remote call where the youHQ team can introduce the platform to your staff.. </a:t>
            </a:r>
          </a:p>
          <a:p>
            <a:r>
              <a:rPr lang="en-GB" sz="1200" dirty="0"/>
              <a:t>You can book this here </a:t>
            </a:r>
            <a:br>
              <a:rPr lang="en-GB" sz="1200" dirty="0"/>
            </a:br>
            <a:r>
              <a:rPr lang="en-GB" sz="1200" dirty="0">
                <a:hlinkClick r:id="rId3"/>
              </a:rPr>
              <a:t>https://calendly.com/youhqdemo/youhq-demo</a:t>
            </a:r>
            <a:r>
              <a:rPr lang="en-GB" sz="1200" dirty="0"/>
              <a:t> </a:t>
            </a:r>
            <a:endParaRPr lang="en-US" sz="1200" dirty="0"/>
          </a:p>
        </p:txBody>
      </p:sp>
      <p:sp>
        <p:nvSpPr>
          <p:cNvPr id="26" name="Rounded Rectangle 25"/>
          <p:cNvSpPr/>
          <p:nvPr/>
        </p:nvSpPr>
        <p:spPr>
          <a:xfrm>
            <a:off x="8141678" y="2250831"/>
            <a:ext cx="3434862" cy="3165231"/>
          </a:xfrm>
          <a:prstGeom prst="roundRect">
            <a:avLst/>
          </a:prstGeom>
          <a:solidFill>
            <a:srgbClr val="F7F7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1"/>
          <p:cNvSpPr txBox="1">
            <a:spLocks/>
          </p:cNvSpPr>
          <p:nvPr/>
        </p:nvSpPr>
        <p:spPr>
          <a:xfrm>
            <a:off x="8358555" y="2722826"/>
            <a:ext cx="2989384" cy="24998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t>Option 3 </a:t>
            </a:r>
            <a:br>
              <a:rPr lang="en-US" sz="1800" dirty="0"/>
            </a:br>
            <a:r>
              <a:rPr lang="en-US" sz="1800" b="1" dirty="0"/>
              <a:t>My team have no time! </a:t>
            </a:r>
            <a:endParaRPr lang="en-US" sz="1800" dirty="0"/>
          </a:p>
          <a:p>
            <a:pPr marL="0" indent="0">
              <a:buNone/>
            </a:pPr>
            <a:endParaRPr lang="en-US" sz="1200" dirty="0"/>
          </a:p>
          <a:p>
            <a:pPr marL="0" indent="0">
              <a:buNone/>
            </a:pPr>
            <a:r>
              <a:rPr lang="en-GB" sz="1200" dirty="0"/>
              <a:t>We strongly recommend option 1 or 2 but if you really have no time then you can use the email template and training decks to introduce the platform to your team (the training decks are great ‘top up’ info anyway or for anyone that missed the initial training.</a:t>
            </a:r>
            <a:endParaRPr lang="en-US" sz="1200" dirty="0"/>
          </a:p>
        </p:txBody>
      </p:sp>
      <p:cxnSp>
        <p:nvCxnSpPr>
          <p:cNvPr id="11" name="Straight Arrow Connector 10"/>
          <p:cNvCxnSpPr>
            <a:cxnSpLocks/>
          </p:cNvCxnSpPr>
          <p:nvPr/>
        </p:nvCxnSpPr>
        <p:spPr>
          <a:xfrm>
            <a:off x="10859678" y="4993487"/>
            <a:ext cx="284617" cy="0"/>
          </a:xfrm>
          <a:prstGeom prst="straightConnector1">
            <a:avLst/>
          </a:prstGeom>
          <a:ln w="31750">
            <a:solidFill>
              <a:srgbClr val="1A528D"/>
            </a:solidFill>
            <a:headEnd type="none" w="med" len="sm"/>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82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748053"/>
            <a:ext cx="10515600" cy="1325563"/>
          </a:xfrm>
        </p:spPr>
        <p:txBody>
          <a:bodyPr>
            <a:normAutofit/>
          </a:bodyPr>
          <a:lstStyle/>
          <a:p>
            <a:r>
              <a:rPr lang="en-US" dirty="0"/>
              <a:t>Introducing </a:t>
            </a:r>
            <a:r>
              <a:rPr lang="en-US" dirty="0" err="1"/>
              <a:t>youHQ</a:t>
            </a:r>
            <a:r>
              <a:rPr lang="en-US" dirty="0"/>
              <a:t> to your team</a:t>
            </a:r>
          </a:p>
        </p:txBody>
      </p:sp>
      <p:sp>
        <p:nvSpPr>
          <p:cNvPr id="2" name="Content Placeholder 1"/>
          <p:cNvSpPr>
            <a:spLocks noGrp="1"/>
          </p:cNvSpPr>
          <p:nvPr>
            <p:ph idx="1"/>
          </p:nvPr>
        </p:nvSpPr>
        <p:spPr>
          <a:xfrm>
            <a:off x="838200" y="2073615"/>
            <a:ext cx="9185476" cy="3970134"/>
          </a:xfrm>
        </p:spPr>
        <p:txBody>
          <a:bodyPr numCol="1" spcCol="216000">
            <a:normAutofit fontScale="62500" lnSpcReduction="20000"/>
          </a:bodyPr>
          <a:lstStyle/>
          <a:p>
            <a:pPr marL="0" indent="0" rtl="0">
              <a:lnSpc>
                <a:spcPct val="120000"/>
              </a:lnSpc>
              <a:spcBef>
                <a:spcPts val="0"/>
              </a:spcBef>
              <a:spcAft>
                <a:spcPts val="0"/>
              </a:spcAft>
              <a:buNone/>
            </a:pPr>
            <a:r>
              <a:rPr lang="en-GB" sz="1800" b="0" i="0" u="none" strike="noStrike" dirty="0">
                <a:solidFill>
                  <a:srgbClr val="000000"/>
                </a:solidFill>
                <a:effectLst/>
                <a:latin typeface="Hind" panose="02000000000000000000" pitchFamily="2" charset="77"/>
              </a:rPr>
              <a:t>Dear </a:t>
            </a:r>
            <a:r>
              <a:rPr lang="en-GB" sz="1800" b="0" i="0" u="none" strike="noStrike" dirty="0" err="1">
                <a:solidFill>
                  <a:srgbClr val="000000"/>
                </a:solidFill>
                <a:effectLst/>
                <a:highlight>
                  <a:srgbClr val="FFFF00"/>
                </a:highlight>
                <a:latin typeface="Hind" panose="02000000000000000000" pitchFamily="2" charset="77"/>
              </a:rPr>
              <a:t>xxxx</a:t>
            </a:r>
            <a:r>
              <a:rPr lang="en-GB" sz="1800" b="0" i="0" u="none" strike="noStrike" dirty="0">
                <a:solidFill>
                  <a:srgbClr val="000000"/>
                </a:solidFill>
                <a:effectLst/>
                <a:latin typeface="Hind" panose="02000000000000000000" pitchFamily="2" charset="77"/>
              </a:rPr>
              <a:t>,</a:t>
            </a:r>
            <a:endParaRPr lang="en-GB" sz="1100" b="0" dirty="0">
              <a:effectLst/>
            </a:endParaRPr>
          </a:p>
          <a:p>
            <a:pPr marL="0" indent="0" rtl="0">
              <a:lnSpc>
                <a:spcPct val="120000"/>
              </a:lnSpc>
              <a:spcBef>
                <a:spcPts val="1000"/>
              </a:spcBef>
              <a:spcAft>
                <a:spcPts val="0"/>
              </a:spcAft>
              <a:buNone/>
            </a:pPr>
            <a:r>
              <a:rPr lang="en-GB" sz="1800" b="0" i="0" u="none" strike="noStrike" dirty="0">
                <a:solidFill>
                  <a:srgbClr val="000000"/>
                </a:solidFill>
                <a:effectLst/>
                <a:latin typeface="Hind" panose="02000000000000000000" pitchFamily="2" charset="77"/>
              </a:rPr>
              <a:t>I hope this email finds you well.</a:t>
            </a:r>
            <a:endParaRPr lang="en-GB" sz="1100" b="0" dirty="0">
              <a:effectLst/>
            </a:endParaRPr>
          </a:p>
          <a:p>
            <a:pPr marL="0" indent="0" rtl="0">
              <a:lnSpc>
                <a:spcPct val="120000"/>
              </a:lnSpc>
              <a:spcBef>
                <a:spcPts val="1000"/>
              </a:spcBef>
              <a:spcAft>
                <a:spcPts val="0"/>
              </a:spcAft>
              <a:buNone/>
            </a:pPr>
            <a:r>
              <a:rPr lang="en-GB" sz="1800" b="0" i="0" u="none" strike="noStrike" dirty="0">
                <a:solidFill>
                  <a:srgbClr val="000000"/>
                </a:solidFill>
                <a:effectLst/>
                <a:latin typeface="Hind" panose="02000000000000000000" pitchFamily="2" charset="77"/>
              </a:rPr>
              <a:t>As you may have heard we are implementing a new wellbeing and personal development platform in school. The platform is multi-functional and will help you build strong, trusting, meaningful relationships with your pupils. Please go through the staff training deck below (you can cherry pick the videos you may need help with) before you roll out with your tutor group/class.</a:t>
            </a:r>
            <a:endParaRPr lang="en-GB" sz="1100" b="0" dirty="0">
              <a:effectLst/>
            </a:endParaRPr>
          </a:p>
          <a:p>
            <a:pPr marL="0" indent="0" rtl="0">
              <a:lnSpc>
                <a:spcPct val="120000"/>
              </a:lnSpc>
              <a:spcBef>
                <a:spcPts val="1000"/>
              </a:spcBef>
              <a:spcAft>
                <a:spcPts val="0"/>
              </a:spcAft>
              <a:buNone/>
            </a:pPr>
            <a:r>
              <a:rPr lang="en-GB" sz="1800" b="0" i="0" u="none" strike="noStrike" dirty="0">
                <a:solidFill>
                  <a:srgbClr val="000000"/>
                </a:solidFill>
                <a:effectLst/>
                <a:latin typeface="Hind" panose="02000000000000000000" pitchFamily="2" charset="77"/>
              </a:rPr>
              <a:t>For more information please see the youHQ website </a:t>
            </a:r>
            <a:r>
              <a:rPr lang="en-GB" sz="1800" b="0" i="0" u="sng" dirty="0" err="1">
                <a:solidFill>
                  <a:srgbClr val="000000"/>
                </a:solidFill>
                <a:effectLst/>
                <a:latin typeface="Hind" panose="02000000000000000000" pitchFamily="2" charset="77"/>
              </a:rPr>
              <a:t>www.youhq.co.uk</a:t>
            </a:r>
            <a:endParaRPr lang="en-GB" sz="1100" b="0" dirty="0">
              <a:effectLst/>
            </a:endParaRPr>
          </a:p>
          <a:p>
            <a:pPr marL="0" indent="0" rtl="0">
              <a:lnSpc>
                <a:spcPct val="120000"/>
              </a:lnSpc>
              <a:spcBef>
                <a:spcPts val="1000"/>
              </a:spcBef>
              <a:spcAft>
                <a:spcPts val="0"/>
              </a:spcAft>
              <a:buNone/>
            </a:pPr>
            <a:r>
              <a:rPr lang="en-GB" sz="1800" b="1" i="0" u="sng" strike="noStrike" dirty="0">
                <a:solidFill>
                  <a:srgbClr val="0563C1"/>
                </a:solidFill>
                <a:effectLst/>
                <a:latin typeface="Hind" panose="02000000000000000000" pitchFamily="2" charset="77"/>
                <a:hlinkClick r:id="rId2"/>
              </a:rPr>
              <a:t>Staff training deck (30 mins) </a:t>
            </a:r>
            <a:endParaRPr lang="en-GB" sz="1100" b="0" dirty="0">
              <a:effectLst/>
            </a:endParaRPr>
          </a:p>
          <a:p>
            <a:pPr marL="0" indent="0" rtl="0">
              <a:lnSpc>
                <a:spcPct val="120000"/>
              </a:lnSpc>
              <a:spcBef>
                <a:spcPts val="1000"/>
              </a:spcBef>
              <a:spcAft>
                <a:spcPts val="0"/>
              </a:spcAft>
              <a:buNone/>
            </a:pPr>
            <a:r>
              <a:rPr lang="en-GB" sz="1800" b="1" i="0" u="none" strike="noStrike" dirty="0">
                <a:solidFill>
                  <a:srgbClr val="000000"/>
                </a:solidFill>
                <a:effectLst/>
                <a:latin typeface="Hind" panose="02000000000000000000" pitchFamily="2" charset="77"/>
              </a:rPr>
              <a:t>When are we expected to use </a:t>
            </a:r>
            <a:br>
              <a:rPr lang="en-GB" sz="1800" b="1" i="0" u="none" strike="noStrike" dirty="0">
                <a:solidFill>
                  <a:srgbClr val="000000"/>
                </a:solidFill>
                <a:effectLst/>
                <a:latin typeface="Hind" panose="02000000000000000000" pitchFamily="2" charset="77"/>
              </a:rPr>
            </a:br>
            <a:r>
              <a:rPr lang="en-GB" sz="1800" b="1" i="0" u="none" strike="noStrike" dirty="0">
                <a:solidFill>
                  <a:srgbClr val="000000"/>
                </a:solidFill>
                <a:effectLst/>
                <a:latin typeface="Hind" panose="02000000000000000000" pitchFamily="2" charset="77"/>
              </a:rPr>
              <a:t>the platform with our classes?</a:t>
            </a:r>
            <a:endParaRPr lang="en-GB" sz="1100" b="0" dirty="0">
              <a:effectLst/>
            </a:endParaRPr>
          </a:p>
          <a:p>
            <a:pPr marL="0" indent="0" rtl="0">
              <a:lnSpc>
                <a:spcPct val="120000"/>
              </a:lnSpc>
              <a:spcBef>
                <a:spcPts val="1000"/>
              </a:spcBef>
              <a:spcAft>
                <a:spcPts val="0"/>
              </a:spcAft>
              <a:buNone/>
            </a:pPr>
            <a:r>
              <a:rPr lang="en-GB" sz="1800" b="0" i="0" u="none" strike="noStrike" dirty="0">
                <a:solidFill>
                  <a:srgbClr val="000000"/>
                </a:solidFill>
                <a:effectLst/>
                <a:latin typeface="Hind" panose="02000000000000000000" pitchFamily="2" charset="77"/>
              </a:rPr>
              <a:t>We aim to send all login details on the DATE and for it to be used in tutor time/</a:t>
            </a:r>
            <a:r>
              <a:rPr lang="en-GB" sz="1800" b="0" i="0" u="none" strike="noStrike" dirty="0" err="1">
                <a:solidFill>
                  <a:srgbClr val="000000"/>
                </a:solidFill>
                <a:effectLst/>
                <a:highlight>
                  <a:srgbClr val="FFFF00"/>
                </a:highlight>
                <a:latin typeface="Hind" panose="02000000000000000000" pitchFamily="2" charset="77"/>
              </a:rPr>
              <a:t>xxxx</a:t>
            </a:r>
            <a:r>
              <a:rPr lang="en-GB" sz="1800" b="0" i="0" u="none" strike="noStrike" dirty="0">
                <a:solidFill>
                  <a:srgbClr val="000000"/>
                </a:solidFill>
                <a:effectLst/>
                <a:latin typeface="Hind" panose="02000000000000000000" pitchFamily="2" charset="77"/>
              </a:rPr>
              <a:t> lessons. Attached are optional scripts to help you introduce the platform to your classes and to facilitate 1-2-1 conversations between staff and students. </a:t>
            </a:r>
            <a:endParaRPr lang="en-GB" sz="1100" b="0" dirty="0">
              <a:effectLst/>
            </a:endParaRPr>
          </a:p>
          <a:p>
            <a:pPr marL="0" indent="0" rtl="0">
              <a:lnSpc>
                <a:spcPct val="120000"/>
              </a:lnSpc>
              <a:spcBef>
                <a:spcPts val="1000"/>
              </a:spcBef>
              <a:spcAft>
                <a:spcPts val="0"/>
              </a:spcAft>
              <a:buNone/>
            </a:pPr>
            <a:r>
              <a:rPr lang="en-GB" sz="1800" b="0" i="0" u="none" strike="noStrike" dirty="0">
                <a:solidFill>
                  <a:srgbClr val="000000"/>
                </a:solidFill>
                <a:effectLst/>
                <a:latin typeface="Hind" panose="02000000000000000000" pitchFamily="2" charset="77"/>
              </a:rPr>
              <a:t>The platform is available on PC or laptop via any web browser but also from the app store and so your students can use on their phones and tablets. </a:t>
            </a:r>
            <a:endParaRPr lang="en-GB" sz="1100" b="0" dirty="0">
              <a:effectLst/>
            </a:endParaRPr>
          </a:p>
          <a:p>
            <a:pPr marL="0" indent="0" rtl="0">
              <a:lnSpc>
                <a:spcPct val="120000"/>
              </a:lnSpc>
              <a:spcBef>
                <a:spcPts val="1000"/>
              </a:spcBef>
              <a:spcAft>
                <a:spcPts val="0"/>
              </a:spcAft>
              <a:buNone/>
            </a:pPr>
            <a:r>
              <a:rPr lang="en-GB" sz="1800" b="0" i="0" u="none" strike="noStrike" dirty="0">
                <a:solidFill>
                  <a:srgbClr val="000000"/>
                </a:solidFill>
                <a:effectLst/>
                <a:latin typeface="Hind" panose="02000000000000000000" pitchFamily="2" charset="77"/>
              </a:rPr>
              <a:t>If you have any questions or concerns, please let me know.</a:t>
            </a:r>
            <a:endParaRPr lang="en-GB" sz="1100" b="0" dirty="0">
              <a:effectLst/>
            </a:endParaRPr>
          </a:p>
          <a:p>
            <a:pPr marL="0" indent="0" rtl="0">
              <a:lnSpc>
                <a:spcPct val="120000"/>
              </a:lnSpc>
              <a:spcBef>
                <a:spcPts val="1000"/>
              </a:spcBef>
              <a:spcAft>
                <a:spcPts val="0"/>
              </a:spcAft>
              <a:buNone/>
            </a:pPr>
            <a:r>
              <a:rPr lang="en-GB" sz="1800" b="0" i="0" u="none" strike="noStrike" dirty="0">
                <a:solidFill>
                  <a:srgbClr val="000000"/>
                </a:solidFill>
                <a:effectLst/>
                <a:latin typeface="Hind" panose="02000000000000000000" pitchFamily="2" charset="77"/>
              </a:rPr>
              <a:t>Kind Regards</a:t>
            </a:r>
            <a:endParaRPr lang="en-GB" sz="1100" b="0" dirty="0">
              <a:effectLst/>
            </a:endParaRPr>
          </a:p>
          <a:p>
            <a:pPr marL="0" indent="0" rtl="0">
              <a:lnSpc>
                <a:spcPct val="120000"/>
              </a:lnSpc>
              <a:spcBef>
                <a:spcPts val="1000"/>
              </a:spcBef>
              <a:spcAft>
                <a:spcPts val="0"/>
              </a:spcAft>
              <a:buNone/>
            </a:pPr>
            <a:r>
              <a:rPr lang="en-GB" sz="1800" b="0" i="0" u="none" strike="noStrike" dirty="0" err="1">
                <a:solidFill>
                  <a:srgbClr val="000000"/>
                </a:solidFill>
                <a:effectLst/>
                <a:highlight>
                  <a:srgbClr val="FFFF00"/>
                </a:highlight>
                <a:latin typeface="Hind" panose="02000000000000000000" pitchFamily="2" charset="77"/>
              </a:rPr>
              <a:t>xxxxxxx</a:t>
            </a:r>
            <a:r>
              <a:rPr lang="en-US" sz="1400" dirty="0">
                <a:latin typeface="Hind Light" charset="0"/>
                <a:ea typeface="Hind Light" charset="0"/>
                <a:cs typeface="Hind Light" charset="0"/>
              </a:rPr>
              <a:t>. </a:t>
            </a:r>
          </a:p>
        </p:txBody>
      </p:sp>
      <p:sp>
        <p:nvSpPr>
          <p:cNvPr id="6" name="Title 3"/>
          <p:cNvSpPr txBox="1">
            <a:spLocks/>
          </p:cNvSpPr>
          <p:nvPr/>
        </p:nvSpPr>
        <p:spPr>
          <a:xfrm>
            <a:off x="838200" y="397782"/>
            <a:ext cx="10515600"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1800" dirty="0"/>
              <a:t>INTRODUCTION - </a:t>
            </a:r>
            <a:r>
              <a:rPr lang="en-US" sz="1800" i="1" dirty="0"/>
              <a:t>SCRIPT</a:t>
            </a:r>
          </a:p>
        </p:txBody>
      </p:sp>
    </p:spTree>
    <p:extLst>
      <p:ext uri="{BB962C8B-B14F-4D97-AF65-F5344CB8AC3E}">
        <p14:creationId xmlns:p14="http://schemas.microsoft.com/office/powerpoint/2010/main" val="797433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733269" y="2250831"/>
            <a:ext cx="3434862" cy="3685274"/>
          </a:xfrm>
          <a:prstGeom prst="roundRect">
            <a:avLst>
              <a:gd name="adj" fmla="val 8812"/>
            </a:avLst>
          </a:prstGeom>
          <a:solidFill>
            <a:srgbClr val="96DED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38200" y="748053"/>
            <a:ext cx="10515600" cy="1325563"/>
          </a:xfrm>
        </p:spPr>
        <p:txBody>
          <a:bodyPr>
            <a:normAutofit/>
          </a:bodyPr>
          <a:lstStyle/>
          <a:p>
            <a:r>
              <a:rPr lang="en-US" dirty="0"/>
              <a:t>Implementing </a:t>
            </a:r>
            <a:r>
              <a:rPr lang="en-US" dirty="0" err="1"/>
              <a:t>youHQ</a:t>
            </a:r>
            <a:endParaRPr lang="en-US" dirty="0"/>
          </a:p>
        </p:txBody>
      </p:sp>
      <p:sp>
        <p:nvSpPr>
          <p:cNvPr id="2" name="Content Placeholder 1"/>
          <p:cNvSpPr>
            <a:spLocks noGrp="1"/>
          </p:cNvSpPr>
          <p:nvPr>
            <p:ph idx="1"/>
          </p:nvPr>
        </p:nvSpPr>
        <p:spPr>
          <a:xfrm>
            <a:off x="956008" y="2692846"/>
            <a:ext cx="2989384" cy="3243259"/>
          </a:xfrm>
        </p:spPr>
        <p:txBody>
          <a:bodyPr>
            <a:normAutofit/>
          </a:bodyPr>
          <a:lstStyle/>
          <a:p>
            <a:pPr marL="0" indent="0">
              <a:buNone/>
            </a:pPr>
            <a:r>
              <a:rPr lang="en-US" sz="1200" b="1" dirty="0"/>
              <a:t>Form time</a:t>
            </a:r>
          </a:p>
          <a:p>
            <a:pPr marL="0" indent="0" rtl="0">
              <a:spcBef>
                <a:spcPts val="1000"/>
              </a:spcBef>
              <a:spcAft>
                <a:spcPts val="0"/>
              </a:spcAft>
              <a:buNone/>
            </a:pPr>
            <a:r>
              <a:rPr lang="en-GB" sz="1200" dirty="0">
                <a:latin typeface="Hind Light" charset="0"/>
                <a:cs typeface="Hind Light" charset="0"/>
              </a:rPr>
              <a:t>We recommend using youHQ as a form time activity/starter/finisher. As one of the main benefits of youHQ is enabling tutors to build strong relationships with students, form times have been proven to be effective way to utilise youHQ. We recommend using the platform 1-2 times per week for 15-30mins.</a:t>
            </a:r>
          </a:p>
          <a:p>
            <a:pPr marL="0" indent="0" rtl="0">
              <a:spcBef>
                <a:spcPts val="1000"/>
              </a:spcBef>
              <a:spcAft>
                <a:spcPts val="0"/>
              </a:spcAft>
              <a:buNone/>
            </a:pPr>
            <a:r>
              <a:rPr lang="en-GB" sz="1200" dirty="0">
                <a:latin typeface="Hind Light" charset="0"/>
                <a:cs typeface="Hind Light" charset="0"/>
              </a:rPr>
              <a:t>If students don’t have devices you can use our printable ‘Goal genie’ and ‘idea pads’ PDFs and students can then use the platform once at home.</a:t>
            </a:r>
          </a:p>
        </p:txBody>
      </p:sp>
      <p:sp>
        <p:nvSpPr>
          <p:cNvPr id="6" name="Title 3"/>
          <p:cNvSpPr txBox="1">
            <a:spLocks/>
          </p:cNvSpPr>
          <p:nvPr/>
        </p:nvSpPr>
        <p:spPr>
          <a:xfrm>
            <a:off x="838200" y="397782"/>
            <a:ext cx="10515600"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1800" dirty="0"/>
              <a:t>INTRODUCTION</a:t>
            </a:r>
            <a:endParaRPr lang="en-US" sz="1800" i="1" dirty="0"/>
          </a:p>
        </p:txBody>
      </p:sp>
      <p:sp>
        <p:nvSpPr>
          <p:cNvPr id="12" name="Rounded Rectangle 11"/>
          <p:cNvSpPr/>
          <p:nvPr/>
        </p:nvSpPr>
        <p:spPr>
          <a:xfrm>
            <a:off x="4390870" y="2250831"/>
            <a:ext cx="3434862" cy="3685274"/>
          </a:xfrm>
          <a:prstGeom prst="roundRect">
            <a:avLst>
              <a:gd name="adj" fmla="val 8812"/>
            </a:avLst>
          </a:prstGeom>
          <a:solidFill>
            <a:srgbClr val="96DED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
          <p:cNvSpPr txBox="1">
            <a:spLocks/>
          </p:cNvSpPr>
          <p:nvPr/>
        </p:nvSpPr>
        <p:spPr>
          <a:xfrm>
            <a:off x="4643589" y="2702454"/>
            <a:ext cx="2989384" cy="24841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t>Dedicated youHQ lesson </a:t>
            </a:r>
            <a:br>
              <a:rPr lang="en-US" sz="1200" b="1" dirty="0"/>
            </a:br>
            <a:r>
              <a:rPr lang="en-US" sz="1200" b="1" dirty="0"/>
              <a:t>(as part of your PSHE </a:t>
            </a:r>
            <a:r>
              <a:rPr lang="en-US" sz="1200" b="1" dirty="0" err="1"/>
              <a:t>programme</a:t>
            </a:r>
            <a:r>
              <a:rPr lang="en-US" sz="1200" b="1" dirty="0"/>
              <a:t>)</a:t>
            </a:r>
            <a:endParaRPr lang="en-US" sz="1200" dirty="0">
              <a:latin typeface="Hind Light" charset="0"/>
              <a:ea typeface="Hind Light" charset="0"/>
              <a:cs typeface="Hind Light" charset="0"/>
            </a:endParaRPr>
          </a:p>
          <a:p>
            <a:pPr marL="0" indent="0">
              <a:buNone/>
            </a:pPr>
            <a:endParaRPr lang="en-US" sz="1200" dirty="0">
              <a:latin typeface="Hind Light" charset="0"/>
              <a:ea typeface="Hind Light" charset="0"/>
              <a:cs typeface="Hind Light" charset="0"/>
            </a:endParaRPr>
          </a:p>
          <a:p>
            <a:pPr marL="0" indent="0">
              <a:buNone/>
            </a:pPr>
            <a:r>
              <a:rPr lang="en-US" sz="1200" dirty="0">
                <a:latin typeface="Hind Light" charset="0"/>
                <a:ea typeface="Hind Light" charset="0"/>
                <a:cs typeface="Hind Light" charset="0"/>
              </a:rPr>
              <a:t>If form times are full or too short to use youHQ, many schools dedicate weekly/bi-weekly lesson’s to youHQ as part of PSHE. </a:t>
            </a:r>
          </a:p>
          <a:p>
            <a:pPr marL="0" indent="0">
              <a:buNone/>
            </a:pPr>
            <a:r>
              <a:rPr lang="en-US" sz="1200" dirty="0">
                <a:latin typeface="Hind Light" charset="0"/>
                <a:ea typeface="Hind Light" charset="0"/>
                <a:cs typeface="Hind Light" charset="0"/>
              </a:rPr>
              <a:t>If your students do not have devices, schools can use ICT suites or our printable ‘Goal genie’ and ‘idea pads’ PDFs with students then being set homework to login and use youHQ at home.</a:t>
            </a:r>
          </a:p>
        </p:txBody>
      </p:sp>
      <p:sp>
        <p:nvSpPr>
          <p:cNvPr id="14" name="Rounded Rectangle 13"/>
          <p:cNvSpPr/>
          <p:nvPr/>
        </p:nvSpPr>
        <p:spPr>
          <a:xfrm>
            <a:off x="8048471" y="2250831"/>
            <a:ext cx="3434862" cy="3685274"/>
          </a:xfrm>
          <a:prstGeom prst="roundRect">
            <a:avLst>
              <a:gd name="adj" fmla="val 8812"/>
            </a:avLst>
          </a:prstGeom>
          <a:solidFill>
            <a:srgbClr val="96DED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
          <p:cNvSpPr txBox="1">
            <a:spLocks/>
          </p:cNvSpPr>
          <p:nvPr/>
        </p:nvSpPr>
        <p:spPr>
          <a:xfrm>
            <a:off x="8259485" y="2702454"/>
            <a:ext cx="2989384" cy="30237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t>Homework activity</a:t>
            </a:r>
            <a:endParaRPr lang="en-US" sz="1200" dirty="0"/>
          </a:p>
          <a:p>
            <a:pPr marL="0" indent="0">
              <a:buNone/>
            </a:pPr>
            <a:r>
              <a:rPr lang="en-US" sz="1200" dirty="0">
                <a:latin typeface="Hind Light" charset="0"/>
                <a:ea typeface="Hind Light" charset="0"/>
                <a:cs typeface="Hind Light" charset="0"/>
              </a:rPr>
              <a:t>If your school has no devices and no time in the curriculum it can work well as a homework activity. </a:t>
            </a:r>
          </a:p>
          <a:p>
            <a:pPr marL="0" indent="0">
              <a:buNone/>
            </a:pPr>
            <a:r>
              <a:rPr lang="en-US" sz="1200" dirty="0">
                <a:latin typeface="Hind Light" charset="0"/>
                <a:ea typeface="Hind Light" charset="0"/>
                <a:cs typeface="Hind Light" charset="0"/>
              </a:rPr>
              <a:t>The platform is intuitive so students can use it without being lead by a teacher or tutor. Students need to be instructed to use it once per week for 30 mins at home and tutors can monitor its usage using the admin panel. </a:t>
            </a:r>
          </a:p>
          <a:p>
            <a:pPr marL="0" indent="0">
              <a:buNone/>
            </a:pPr>
            <a:r>
              <a:rPr lang="en-US" sz="1200" dirty="0">
                <a:latin typeface="Hind Light" charset="0"/>
                <a:ea typeface="Hind Light" charset="0"/>
                <a:cs typeface="Hind Light" charset="0"/>
              </a:rPr>
              <a:t>Tutors can check-in on the wellbeing and personal development score and can set up 1-2-1 conversations in school if the platform highlights an issue.</a:t>
            </a:r>
          </a:p>
        </p:txBody>
      </p:sp>
    </p:spTree>
    <p:extLst>
      <p:ext uri="{BB962C8B-B14F-4D97-AF65-F5344CB8AC3E}">
        <p14:creationId xmlns:p14="http://schemas.microsoft.com/office/powerpoint/2010/main" val="894381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a:xfrm>
            <a:off x="838200" y="1825625"/>
            <a:ext cx="3637645" cy="4351338"/>
          </a:xfrm>
        </p:spPr>
        <p:txBody>
          <a:bodyPr>
            <a:normAutofit/>
          </a:bodyPr>
          <a:lstStyle/>
          <a:p>
            <a:pPr marL="0" indent="0">
              <a:buNone/>
            </a:pPr>
            <a:r>
              <a:rPr lang="en-US" sz="1600" dirty="0"/>
              <a:t>Why </a:t>
            </a:r>
            <a:r>
              <a:rPr lang="en-US" sz="1600" dirty="0" err="1"/>
              <a:t>youHQ</a:t>
            </a:r>
            <a:endParaRPr lang="en-US" sz="1600" dirty="0"/>
          </a:p>
          <a:p>
            <a:pPr marL="215900" indent="0">
              <a:buNone/>
            </a:pPr>
            <a:r>
              <a:rPr lang="en-US" sz="1050" dirty="0"/>
              <a:t>WHY DO WE EXIST?</a:t>
            </a:r>
          </a:p>
          <a:p>
            <a:pPr marL="215900" indent="0">
              <a:buNone/>
            </a:pPr>
            <a:r>
              <a:rPr lang="en-US" sz="1050" dirty="0"/>
              <a:t>WHO ARE WE?</a:t>
            </a:r>
          </a:p>
          <a:p>
            <a:pPr marL="215900" indent="0">
              <a:buNone/>
            </a:pPr>
            <a:r>
              <a:rPr lang="en-US" sz="1050" dirty="0"/>
              <a:t>WHAT DO WE DO?</a:t>
            </a:r>
          </a:p>
          <a:p>
            <a:pPr marL="0" indent="0">
              <a:buNone/>
            </a:pPr>
            <a:r>
              <a:rPr lang="en-US" sz="1600" dirty="0"/>
              <a:t>Introducing </a:t>
            </a:r>
            <a:r>
              <a:rPr lang="en-US" sz="1600" dirty="0" err="1"/>
              <a:t>youHQ</a:t>
            </a:r>
            <a:endParaRPr lang="en-US" sz="1600" dirty="0"/>
          </a:p>
          <a:p>
            <a:pPr marL="215900" indent="0">
              <a:buNone/>
            </a:pPr>
            <a:r>
              <a:rPr lang="en-US" sz="1050" dirty="0"/>
              <a:t>FOREWORD</a:t>
            </a:r>
          </a:p>
          <a:p>
            <a:pPr marL="215900" indent="0">
              <a:buNone/>
            </a:pPr>
            <a:r>
              <a:rPr lang="en-US" sz="1050" dirty="0"/>
              <a:t>STUDENT ENGAGEMENT</a:t>
            </a:r>
          </a:p>
          <a:p>
            <a:pPr marL="215900" indent="0">
              <a:buNone/>
            </a:pPr>
            <a:r>
              <a:rPr lang="en-US" sz="1050" dirty="0"/>
              <a:t>STUDENT SUPPORT</a:t>
            </a:r>
          </a:p>
          <a:p>
            <a:pPr marL="0" indent="0">
              <a:buNone/>
            </a:pPr>
            <a:r>
              <a:rPr lang="en-US" sz="1600" dirty="0"/>
              <a:t>Introducing </a:t>
            </a:r>
            <a:r>
              <a:rPr lang="en-US" sz="1600" dirty="0" err="1"/>
              <a:t>youHQ</a:t>
            </a:r>
            <a:r>
              <a:rPr lang="en-US" sz="1600" dirty="0"/>
              <a:t> to your team</a:t>
            </a:r>
          </a:p>
          <a:p>
            <a:pPr marL="215900" indent="0">
              <a:buNone/>
            </a:pPr>
            <a:r>
              <a:rPr lang="en-US" sz="1050" dirty="0"/>
              <a:t>HOW TO</a:t>
            </a:r>
          </a:p>
          <a:p>
            <a:pPr marL="215900" indent="0">
              <a:buNone/>
            </a:pPr>
            <a:r>
              <a:rPr lang="en-US" sz="1050" dirty="0"/>
              <a:t>SCRIPT TO TEAM</a:t>
            </a:r>
          </a:p>
          <a:p>
            <a:pPr marL="215900" indent="0">
              <a:buNone/>
            </a:pPr>
            <a:r>
              <a:rPr lang="en-US" sz="1050" dirty="0"/>
              <a:t>WHEN TO IMPLEMENT</a:t>
            </a:r>
          </a:p>
          <a:p>
            <a:pPr marL="215900" indent="0">
              <a:buNone/>
            </a:pPr>
            <a:r>
              <a:rPr lang="en-US" sz="1050" dirty="0"/>
              <a:t>SCRIPT TO ADMIN TEAM</a:t>
            </a:r>
          </a:p>
          <a:p>
            <a:pPr marL="215900" indent="0">
              <a:buNone/>
            </a:pPr>
            <a:r>
              <a:rPr lang="en-US" sz="1050" dirty="0"/>
              <a:t>SCRIPT TO  PARENTS</a:t>
            </a:r>
            <a:endParaRPr lang="en-US" sz="1600" dirty="0"/>
          </a:p>
          <a:p>
            <a:pPr marL="0" indent="0">
              <a:buNone/>
            </a:pPr>
            <a:endParaRPr lang="en-US" sz="1600" dirty="0"/>
          </a:p>
        </p:txBody>
      </p:sp>
      <p:sp>
        <p:nvSpPr>
          <p:cNvPr id="6" name="Content Placeholder 2"/>
          <p:cNvSpPr txBox="1">
            <a:spLocks/>
          </p:cNvSpPr>
          <p:nvPr/>
        </p:nvSpPr>
        <p:spPr>
          <a:xfrm>
            <a:off x="4475845" y="1825625"/>
            <a:ext cx="99785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P3</a:t>
            </a:r>
          </a:p>
          <a:p>
            <a:pPr marL="0" indent="0">
              <a:buFont typeface="Arial" panose="020B0604020202020204" pitchFamily="34" charset="0"/>
              <a:buNone/>
            </a:pPr>
            <a:r>
              <a:rPr lang="en-US" sz="1050" dirty="0"/>
              <a:t>P4</a:t>
            </a:r>
          </a:p>
          <a:p>
            <a:pPr marL="0" indent="0">
              <a:buFont typeface="Arial" panose="020B0604020202020204" pitchFamily="34" charset="0"/>
              <a:buNone/>
            </a:pPr>
            <a:r>
              <a:rPr lang="en-US" sz="1050" dirty="0"/>
              <a:t>P6</a:t>
            </a:r>
          </a:p>
          <a:p>
            <a:pPr marL="0" indent="0">
              <a:buFont typeface="Arial" panose="020B0604020202020204" pitchFamily="34" charset="0"/>
              <a:buNone/>
            </a:pPr>
            <a:r>
              <a:rPr lang="en-US" sz="1050" dirty="0"/>
              <a:t>P7</a:t>
            </a:r>
          </a:p>
          <a:p>
            <a:pPr marL="0" indent="0">
              <a:buFont typeface="Arial" panose="020B0604020202020204" pitchFamily="34" charset="0"/>
              <a:buNone/>
            </a:pPr>
            <a:r>
              <a:rPr lang="en-US" sz="1800" dirty="0"/>
              <a:t>P9</a:t>
            </a:r>
          </a:p>
          <a:p>
            <a:pPr marL="0" indent="0">
              <a:buNone/>
            </a:pPr>
            <a:r>
              <a:rPr lang="en-US" sz="1050" dirty="0"/>
              <a:t>P10</a:t>
            </a:r>
          </a:p>
          <a:p>
            <a:pPr marL="0" indent="0">
              <a:buNone/>
            </a:pPr>
            <a:r>
              <a:rPr lang="en-US" sz="1050" dirty="0"/>
              <a:t>P12</a:t>
            </a:r>
          </a:p>
          <a:p>
            <a:pPr marL="0" indent="0">
              <a:buNone/>
            </a:pPr>
            <a:r>
              <a:rPr lang="en-US" sz="1050" dirty="0"/>
              <a:t>P14</a:t>
            </a:r>
          </a:p>
          <a:p>
            <a:pPr marL="0" indent="0">
              <a:buNone/>
            </a:pPr>
            <a:r>
              <a:rPr lang="en-US" sz="1800" dirty="0"/>
              <a:t>P16</a:t>
            </a:r>
          </a:p>
          <a:p>
            <a:pPr marL="0" indent="0">
              <a:buNone/>
            </a:pPr>
            <a:r>
              <a:rPr lang="en-US" sz="1050" dirty="0"/>
              <a:t>P17</a:t>
            </a:r>
          </a:p>
          <a:p>
            <a:pPr marL="0" indent="0">
              <a:buNone/>
            </a:pPr>
            <a:r>
              <a:rPr lang="en-US" sz="1050" dirty="0"/>
              <a:t>P18</a:t>
            </a:r>
          </a:p>
          <a:p>
            <a:pPr marL="0" indent="0">
              <a:buNone/>
            </a:pPr>
            <a:r>
              <a:rPr lang="en-US" sz="1050" dirty="0"/>
              <a:t>P19</a:t>
            </a:r>
          </a:p>
          <a:p>
            <a:pPr marL="0" indent="0">
              <a:buNone/>
            </a:pPr>
            <a:r>
              <a:rPr lang="en-US" sz="1050" dirty="0"/>
              <a:t>P20</a:t>
            </a:r>
          </a:p>
          <a:p>
            <a:pPr marL="0" indent="0">
              <a:buNone/>
            </a:pPr>
            <a:r>
              <a:rPr lang="en-US" sz="1050" dirty="0"/>
              <a:t>P21</a:t>
            </a:r>
          </a:p>
          <a:p>
            <a:pPr marL="0" indent="0">
              <a:buNone/>
            </a:pPr>
            <a:endParaRPr lang="en-US" sz="1050" dirty="0"/>
          </a:p>
        </p:txBody>
      </p:sp>
      <p:sp>
        <p:nvSpPr>
          <p:cNvPr id="7" name="Content Placeholder 2"/>
          <p:cNvSpPr txBox="1">
            <a:spLocks/>
          </p:cNvSpPr>
          <p:nvPr/>
        </p:nvSpPr>
        <p:spPr>
          <a:xfrm>
            <a:off x="6096000" y="1825625"/>
            <a:ext cx="38100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Introducing </a:t>
            </a:r>
            <a:r>
              <a:rPr lang="en-US" sz="1600" dirty="0" err="1"/>
              <a:t>youHQ</a:t>
            </a:r>
            <a:r>
              <a:rPr lang="en-US" sz="1600" dirty="0"/>
              <a:t> to your class</a:t>
            </a:r>
          </a:p>
          <a:p>
            <a:pPr marL="215900" indent="0">
              <a:lnSpc>
                <a:spcPct val="80000"/>
              </a:lnSpc>
              <a:buNone/>
            </a:pPr>
            <a:r>
              <a:rPr lang="en-US" sz="1050" dirty="0"/>
              <a:t>SCRIPT TO CLASS</a:t>
            </a:r>
          </a:p>
          <a:p>
            <a:pPr marL="0" indent="0">
              <a:buFont typeface="Arial" panose="020B0604020202020204" pitchFamily="34" charset="0"/>
              <a:buNone/>
            </a:pPr>
            <a:r>
              <a:rPr lang="en-US" sz="1600" dirty="0"/>
              <a:t>Introducing </a:t>
            </a:r>
            <a:r>
              <a:rPr lang="en-US" sz="1600" dirty="0" err="1"/>
              <a:t>youHQ</a:t>
            </a:r>
            <a:r>
              <a:rPr lang="en-US" sz="1600" dirty="0"/>
              <a:t> Lesson plans</a:t>
            </a:r>
          </a:p>
          <a:p>
            <a:pPr marL="215900" indent="0">
              <a:lnSpc>
                <a:spcPct val="80000"/>
              </a:lnSpc>
              <a:buNone/>
            </a:pPr>
            <a:r>
              <a:rPr lang="en-US" sz="1050" dirty="0"/>
              <a:t>Session 1 Logging in, intro genie and mood check in </a:t>
            </a:r>
          </a:p>
          <a:p>
            <a:pPr marL="215900" indent="0">
              <a:lnSpc>
                <a:spcPct val="80000"/>
              </a:lnSpc>
              <a:buNone/>
            </a:pPr>
            <a:r>
              <a:rPr lang="en-US" sz="1050" dirty="0"/>
              <a:t>Session 2 What are values and what are your values? </a:t>
            </a:r>
          </a:p>
          <a:p>
            <a:pPr marL="215900" indent="0">
              <a:lnSpc>
                <a:spcPct val="80000"/>
              </a:lnSpc>
              <a:buNone/>
            </a:pPr>
            <a:r>
              <a:rPr lang="en-US" sz="1050" dirty="0"/>
              <a:t>Session 3 Setting goals and actions in line with my values </a:t>
            </a:r>
          </a:p>
          <a:p>
            <a:pPr marL="215900" indent="0">
              <a:lnSpc>
                <a:spcPct val="80000"/>
              </a:lnSpc>
              <a:buNone/>
            </a:pPr>
            <a:r>
              <a:rPr lang="en-US" sz="1050" dirty="0"/>
              <a:t>Session 4 Avatars and exploring the dashboard </a:t>
            </a:r>
          </a:p>
          <a:p>
            <a:pPr marL="215900" indent="0">
              <a:lnSpc>
                <a:spcPct val="80000"/>
              </a:lnSpc>
              <a:buNone/>
            </a:pPr>
            <a:r>
              <a:rPr lang="en-US" sz="1050" dirty="0"/>
              <a:t>Session 5 Achievements and GOALd! </a:t>
            </a:r>
          </a:p>
          <a:p>
            <a:pPr marL="215900" indent="0">
              <a:lnSpc>
                <a:spcPct val="80000"/>
              </a:lnSpc>
              <a:buNone/>
            </a:pPr>
            <a:r>
              <a:rPr lang="en-US" sz="1050" dirty="0"/>
              <a:t>Session 6 Snapshot report, Ideas, and Journal</a:t>
            </a:r>
          </a:p>
          <a:p>
            <a:pPr marL="0" indent="0">
              <a:buFont typeface="Arial" panose="020B0604020202020204" pitchFamily="34" charset="0"/>
              <a:buNone/>
            </a:pPr>
            <a:r>
              <a:rPr lang="en-US" sz="1600" dirty="0"/>
              <a:t>FAQs</a:t>
            </a:r>
          </a:p>
          <a:p>
            <a:pPr marL="0" indent="0">
              <a:buFont typeface="Arial" panose="020B0604020202020204" pitchFamily="34" charset="0"/>
              <a:buNone/>
            </a:pPr>
            <a:endParaRPr lang="en-US" sz="1600" dirty="0"/>
          </a:p>
          <a:p>
            <a:pPr marL="0" indent="0">
              <a:buFont typeface="Arial" panose="020B0604020202020204" pitchFamily="34" charset="0"/>
              <a:buNone/>
            </a:pPr>
            <a:endParaRPr lang="en-US" sz="1600" dirty="0"/>
          </a:p>
          <a:p>
            <a:pPr marL="0" indent="0">
              <a:buFont typeface="Arial" panose="020B0604020202020204" pitchFamily="34" charset="0"/>
              <a:buNone/>
            </a:pPr>
            <a:endParaRPr lang="en-US" sz="1600" dirty="0"/>
          </a:p>
          <a:p>
            <a:pPr marL="0" indent="0">
              <a:buFont typeface="Arial" panose="020B0604020202020204" pitchFamily="34" charset="0"/>
              <a:buNone/>
            </a:pPr>
            <a:endParaRPr lang="en-US" sz="1600" dirty="0"/>
          </a:p>
        </p:txBody>
      </p:sp>
      <p:sp>
        <p:nvSpPr>
          <p:cNvPr id="9" name="Content Placeholder 2"/>
          <p:cNvSpPr txBox="1">
            <a:spLocks/>
          </p:cNvSpPr>
          <p:nvPr/>
        </p:nvSpPr>
        <p:spPr>
          <a:xfrm>
            <a:off x="10101944" y="1825625"/>
            <a:ext cx="99785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P22</a:t>
            </a:r>
          </a:p>
          <a:p>
            <a:pPr marL="0" indent="0">
              <a:lnSpc>
                <a:spcPct val="80000"/>
              </a:lnSpc>
              <a:buNone/>
            </a:pPr>
            <a:r>
              <a:rPr lang="en-US" sz="1050" dirty="0"/>
              <a:t>P23</a:t>
            </a:r>
          </a:p>
          <a:p>
            <a:pPr marL="0" indent="0">
              <a:buFont typeface="Arial" panose="020B0604020202020204" pitchFamily="34" charset="0"/>
              <a:buNone/>
            </a:pPr>
            <a:r>
              <a:rPr lang="en-US" sz="1800" dirty="0"/>
              <a:t>P26</a:t>
            </a:r>
          </a:p>
          <a:p>
            <a:pPr marL="0" indent="0">
              <a:lnSpc>
                <a:spcPct val="80000"/>
              </a:lnSpc>
              <a:buNone/>
            </a:pPr>
            <a:r>
              <a:rPr lang="en-US" sz="1050" dirty="0"/>
              <a:t>P28</a:t>
            </a:r>
          </a:p>
          <a:p>
            <a:pPr marL="0" indent="0">
              <a:lnSpc>
                <a:spcPct val="80000"/>
              </a:lnSpc>
              <a:buNone/>
            </a:pPr>
            <a:r>
              <a:rPr lang="en-US" sz="1050" dirty="0"/>
              <a:t>P30</a:t>
            </a:r>
          </a:p>
          <a:p>
            <a:pPr marL="0" indent="0">
              <a:lnSpc>
                <a:spcPct val="80000"/>
              </a:lnSpc>
              <a:buNone/>
            </a:pPr>
            <a:r>
              <a:rPr lang="en-US" sz="1050" dirty="0"/>
              <a:t>P32</a:t>
            </a:r>
          </a:p>
          <a:p>
            <a:pPr marL="0" indent="0">
              <a:lnSpc>
                <a:spcPct val="80000"/>
              </a:lnSpc>
              <a:buNone/>
            </a:pPr>
            <a:r>
              <a:rPr lang="en-US" sz="1050" dirty="0"/>
              <a:t>P34</a:t>
            </a:r>
          </a:p>
          <a:p>
            <a:pPr marL="0" indent="0">
              <a:lnSpc>
                <a:spcPct val="80000"/>
              </a:lnSpc>
              <a:buNone/>
            </a:pPr>
            <a:r>
              <a:rPr lang="en-US" sz="1050" dirty="0"/>
              <a:t>P36</a:t>
            </a:r>
          </a:p>
          <a:p>
            <a:pPr marL="0" indent="0">
              <a:lnSpc>
                <a:spcPct val="80000"/>
              </a:lnSpc>
              <a:buNone/>
            </a:pPr>
            <a:r>
              <a:rPr lang="en-US" sz="1050" dirty="0"/>
              <a:t>P38</a:t>
            </a:r>
          </a:p>
          <a:p>
            <a:pPr marL="0" indent="0">
              <a:lnSpc>
                <a:spcPct val="80000"/>
              </a:lnSpc>
              <a:buNone/>
            </a:pPr>
            <a:r>
              <a:rPr lang="en-US" sz="1800" dirty="0"/>
              <a:t>P40</a:t>
            </a:r>
          </a:p>
        </p:txBody>
      </p:sp>
    </p:spTree>
    <p:extLst>
      <p:ext uri="{BB962C8B-B14F-4D97-AF65-F5344CB8AC3E}">
        <p14:creationId xmlns:p14="http://schemas.microsoft.com/office/powerpoint/2010/main" val="385864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748053"/>
            <a:ext cx="10515600" cy="1325563"/>
          </a:xfrm>
        </p:spPr>
        <p:txBody>
          <a:bodyPr>
            <a:normAutofit/>
          </a:bodyPr>
          <a:lstStyle/>
          <a:p>
            <a:r>
              <a:rPr lang="en-US" dirty="0"/>
              <a:t>Introducing youHQ to your Admin/Pastoral team</a:t>
            </a:r>
          </a:p>
        </p:txBody>
      </p:sp>
      <p:sp>
        <p:nvSpPr>
          <p:cNvPr id="2" name="Content Placeholder 1"/>
          <p:cNvSpPr>
            <a:spLocks noGrp="1"/>
          </p:cNvSpPr>
          <p:nvPr>
            <p:ph idx="1"/>
          </p:nvPr>
        </p:nvSpPr>
        <p:spPr>
          <a:xfrm>
            <a:off x="838200" y="2073615"/>
            <a:ext cx="10620737" cy="4063416"/>
          </a:xfrm>
        </p:spPr>
        <p:txBody>
          <a:bodyPr numCol="1" spcCol="216000">
            <a:normAutofit fontScale="62500" lnSpcReduction="20000"/>
          </a:bodyPr>
          <a:lstStyle/>
          <a:p>
            <a:pPr marL="0" indent="0">
              <a:lnSpc>
                <a:spcPct val="120000"/>
              </a:lnSpc>
              <a:spcBef>
                <a:spcPts val="0"/>
              </a:spcBef>
              <a:buNone/>
            </a:pPr>
            <a:r>
              <a:rPr lang="en-GB" sz="1800" b="0" i="0" u="none" strike="noStrike" dirty="0">
                <a:solidFill>
                  <a:srgbClr val="000000"/>
                </a:solidFill>
                <a:effectLst/>
                <a:latin typeface="Hind" panose="02000000000000000000" pitchFamily="2" charset="77"/>
              </a:rPr>
              <a:t>Dear </a:t>
            </a:r>
            <a:r>
              <a:rPr lang="en-GB" sz="1800" dirty="0" err="1">
                <a:solidFill>
                  <a:srgbClr val="000000"/>
                </a:solidFill>
                <a:highlight>
                  <a:srgbClr val="FFFF00"/>
                </a:highlight>
                <a:latin typeface="Hind" panose="02000000000000000000" pitchFamily="2" charset="77"/>
              </a:rPr>
              <a:t>xxxxx</a:t>
            </a:r>
            <a:r>
              <a:rPr lang="en-GB" sz="1800" b="0" i="0" u="none" strike="noStrike" dirty="0">
                <a:solidFill>
                  <a:srgbClr val="000000"/>
                </a:solidFill>
                <a:effectLst/>
                <a:latin typeface="Hind" panose="02000000000000000000" pitchFamily="2" charset="77"/>
              </a:rPr>
              <a:t>,</a:t>
            </a:r>
            <a:endParaRPr lang="en-GB" sz="1100" b="0" dirty="0">
              <a:effectLst/>
            </a:endParaRPr>
          </a:p>
          <a:p>
            <a:pPr marL="0" indent="0" rtl="0">
              <a:lnSpc>
                <a:spcPct val="120000"/>
              </a:lnSpc>
              <a:spcBef>
                <a:spcPts val="1000"/>
              </a:spcBef>
              <a:spcAft>
                <a:spcPts val="0"/>
              </a:spcAft>
              <a:buNone/>
            </a:pPr>
            <a:r>
              <a:rPr lang="en-GB" sz="1800" b="0" i="0" u="none" strike="noStrike" dirty="0">
                <a:solidFill>
                  <a:srgbClr val="000000"/>
                </a:solidFill>
                <a:effectLst/>
                <a:latin typeface="Hind" panose="02000000000000000000" pitchFamily="2" charset="77"/>
              </a:rPr>
              <a:t>I hope this email finds you well.</a:t>
            </a:r>
            <a:endParaRPr lang="en-GB" sz="1400" b="0" dirty="0">
              <a:effectLst/>
            </a:endParaRPr>
          </a:p>
          <a:p>
            <a:pPr marL="0" indent="0" rtl="0">
              <a:lnSpc>
                <a:spcPct val="120000"/>
              </a:lnSpc>
              <a:spcBef>
                <a:spcPts val="1000"/>
              </a:spcBef>
              <a:spcAft>
                <a:spcPts val="0"/>
              </a:spcAft>
              <a:buNone/>
            </a:pPr>
            <a:r>
              <a:rPr lang="en-GB" sz="1800" b="0" i="0" u="none" strike="noStrike" dirty="0">
                <a:solidFill>
                  <a:srgbClr val="000000"/>
                </a:solidFill>
                <a:effectLst/>
                <a:latin typeface="Hind" panose="02000000000000000000" pitchFamily="2" charset="77"/>
              </a:rPr>
              <a:t>As you may have heard we are implementing a new wellbeing and personal development platform in school. The platform is multi-functional and will help us track and monitor student and staff wellbeing, provide invaluable personal development evidence and character education and create outstanding pastoral and safeguarding practice.. </a:t>
            </a:r>
            <a:br>
              <a:rPr lang="en-GB" sz="1400" b="0" dirty="0">
                <a:effectLst/>
              </a:rPr>
            </a:br>
            <a:r>
              <a:rPr lang="en-GB" sz="1800" b="0" i="0" u="none" strike="noStrike" dirty="0">
                <a:solidFill>
                  <a:srgbClr val="000000"/>
                </a:solidFill>
                <a:effectLst/>
                <a:latin typeface="Hind" panose="02000000000000000000" pitchFamily="2" charset="77"/>
              </a:rPr>
              <a:t>Please go through the admin training deck below (you can cherry pick the videos you may need help with) before you start to use it to monitor students in your year/house.</a:t>
            </a:r>
            <a:endParaRPr lang="en-GB" sz="1400" b="0" dirty="0">
              <a:effectLst/>
            </a:endParaRPr>
          </a:p>
          <a:p>
            <a:pPr marL="0" indent="0" rtl="0">
              <a:lnSpc>
                <a:spcPct val="120000"/>
              </a:lnSpc>
              <a:spcBef>
                <a:spcPts val="1000"/>
              </a:spcBef>
              <a:spcAft>
                <a:spcPts val="0"/>
              </a:spcAft>
              <a:buNone/>
            </a:pPr>
            <a:r>
              <a:rPr lang="en-GB" sz="1800" b="0" i="0" u="none" strike="noStrike" dirty="0">
                <a:solidFill>
                  <a:srgbClr val="000000"/>
                </a:solidFill>
                <a:effectLst/>
                <a:latin typeface="Hind" panose="02000000000000000000" pitchFamily="2" charset="77"/>
              </a:rPr>
              <a:t>For more information, please see the youHQ website </a:t>
            </a:r>
            <a:r>
              <a:rPr lang="en-GB" sz="1800" b="0" i="0" u="sng" dirty="0" err="1">
                <a:solidFill>
                  <a:srgbClr val="000000"/>
                </a:solidFill>
                <a:effectLst/>
                <a:latin typeface="Hind" panose="02000000000000000000" pitchFamily="2" charset="77"/>
              </a:rPr>
              <a:t>www.youhq.co.uk</a:t>
            </a:r>
            <a:endParaRPr lang="en-GB" sz="1400" b="0" dirty="0">
              <a:effectLst/>
            </a:endParaRPr>
          </a:p>
          <a:p>
            <a:pPr marL="0" indent="0" rtl="0">
              <a:lnSpc>
                <a:spcPct val="120000"/>
              </a:lnSpc>
              <a:spcBef>
                <a:spcPts val="1000"/>
              </a:spcBef>
              <a:spcAft>
                <a:spcPts val="0"/>
              </a:spcAft>
              <a:buNone/>
            </a:pPr>
            <a:r>
              <a:rPr lang="en-GB" sz="1800" b="1" i="0" u="sng" strike="noStrike" dirty="0">
                <a:solidFill>
                  <a:srgbClr val="0563C1"/>
                </a:solidFill>
                <a:effectLst/>
                <a:latin typeface="Hind" panose="02000000000000000000" pitchFamily="2" charset="77"/>
                <a:hlinkClick r:id="rId2"/>
              </a:rPr>
              <a:t>Admin training deck (30 mins) </a:t>
            </a:r>
            <a:endParaRPr lang="en-GB" sz="1400" b="0" dirty="0">
              <a:effectLst/>
            </a:endParaRPr>
          </a:p>
          <a:p>
            <a:pPr marL="0" indent="0" rtl="0">
              <a:lnSpc>
                <a:spcPct val="120000"/>
              </a:lnSpc>
              <a:spcBef>
                <a:spcPts val="1000"/>
              </a:spcBef>
              <a:spcAft>
                <a:spcPts val="0"/>
              </a:spcAft>
              <a:buNone/>
            </a:pPr>
            <a:r>
              <a:rPr lang="en-GB" sz="1800" b="1" i="0" u="none" strike="noStrike" dirty="0">
                <a:solidFill>
                  <a:srgbClr val="000000"/>
                </a:solidFill>
                <a:effectLst/>
                <a:latin typeface="Hind" panose="02000000000000000000" pitchFamily="2" charset="77"/>
              </a:rPr>
              <a:t>When are we expected to use the platform?</a:t>
            </a:r>
            <a:endParaRPr lang="en-GB" sz="1400" b="0" dirty="0">
              <a:effectLst/>
            </a:endParaRPr>
          </a:p>
          <a:p>
            <a:pPr marL="0" indent="0" rtl="0">
              <a:lnSpc>
                <a:spcPct val="120000"/>
              </a:lnSpc>
              <a:spcBef>
                <a:spcPts val="1000"/>
              </a:spcBef>
              <a:spcAft>
                <a:spcPts val="0"/>
              </a:spcAft>
              <a:buNone/>
            </a:pPr>
            <a:r>
              <a:rPr lang="en-GB" sz="1800" b="0" i="0" u="none" strike="noStrike" dirty="0">
                <a:solidFill>
                  <a:srgbClr val="000000"/>
                </a:solidFill>
                <a:effectLst/>
                <a:latin typeface="Hind" panose="02000000000000000000" pitchFamily="2" charset="77"/>
              </a:rPr>
              <a:t>We aim to send all login details on the DATE and for it to be used in tutor time/</a:t>
            </a:r>
            <a:r>
              <a:rPr lang="en-GB" sz="1800" b="0" i="0" u="none" strike="noStrike" dirty="0" err="1">
                <a:solidFill>
                  <a:srgbClr val="000000"/>
                </a:solidFill>
                <a:effectLst/>
                <a:highlight>
                  <a:srgbClr val="FFFF00"/>
                </a:highlight>
                <a:latin typeface="Hind" panose="02000000000000000000" pitchFamily="2" charset="77"/>
              </a:rPr>
              <a:t>xxxx</a:t>
            </a:r>
            <a:r>
              <a:rPr lang="en-GB" sz="1800" b="0" i="0" u="none" strike="noStrike" dirty="0">
                <a:solidFill>
                  <a:srgbClr val="000000"/>
                </a:solidFill>
                <a:effectLst/>
                <a:latin typeface="Hind" panose="02000000000000000000" pitchFamily="2" charset="77"/>
              </a:rPr>
              <a:t> lessons. Attached are optional scripts to help tutors and class teachers introduce the platform to their classes and to facilitate 1-2-1 conversations between staff and students. The advice is to at least log in once a week and monitor the weekly admin email to track any students reaching out for support.</a:t>
            </a:r>
            <a:endParaRPr lang="en-GB" sz="1400" b="0" dirty="0">
              <a:effectLst/>
            </a:endParaRPr>
          </a:p>
          <a:p>
            <a:pPr marL="0" indent="0" rtl="0">
              <a:lnSpc>
                <a:spcPct val="120000"/>
              </a:lnSpc>
              <a:spcBef>
                <a:spcPts val="1000"/>
              </a:spcBef>
              <a:spcAft>
                <a:spcPts val="0"/>
              </a:spcAft>
              <a:buNone/>
            </a:pPr>
            <a:r>
              <a:rPr lang="en-GB" sz="1800" b="0" i="0" u="none" strike="noStrike" dirty="0">
                <a:solidFill>
                  <a:srgbClr val="000000"/>
                </a:solidFill>
                <a:effectLst/>
                <a:latin typeface="Hind" panose="02000000000000000000" pitchFamily="2" charset="77"/>
              </a:rPr>
              <a:t>The platform is available on PC or laptop via any web browser but also from the app store and so students can use on their school devices phones and tablets. </a:t>
            </a:r>
            <a:endParaRPr lang="en-GB" sz="1400" b="0" dirty="0">
              <a:effectLst/>
            </a:endParaRPr>
          </a:p>
          <a:p>
            <a:pPr marL="0" indent="0" rtl="0">
              <a:lnSpc>
                <a:spcPct val="120000"/>
              </a:lnSpc>
              <a:spcBef>
                <a:spcPts val="1000"/>
              </a:spcBef>
              <a:spcAft>
                <a:spcPts val="0"/>
              </a:spcAft>
              <a:buNone/>
            </a:pPr>
            <a:r>
              <a:rPr lang="en-GB" sz="1800" b="0" i="0" u="none" strike="noStrike" dirty="0">
                <a:solidFill>
                  <a:srgbClr val="000000"/>
                </a:solidFill>
                <a:effectLst/>
                <a:latin typeface="Hind" panose="02000000000000000000" pitchFamily="2" charset="77"/>
              </a:rPr>
              <a:t>If you have any questions or concerns, please let me know.</a:t>
            </a:r>
            <a:endParaRPr lang="en-GB" sz="1400" b="0" dirty="0">
              <a:effectLst/>
            </a:endParaRPr>
          </a:p>
          <a:p>
            <a:pPr marL="0" indent="0" rtl="0">
              <a:lnSpc>
                <a:spcPct val="120000"/>
              </a:lnSpc>
              <a:spcBef>
                <a:spcPts val="1000"/>
              </a:spcBef>
              <a:spcAft>
                <a:spcPts val="0"/>
              </a:spcAft>
              <a:buNone/>
            </a:pPr>
            <a:r>
              <a:rPr lang="en-GB" sz="1800" b="0" i="0" u="none" strike="noStrike" dirty="0">
                <a:solidFill>
                  <a:srgbClr val="000000"/>
                </a:solidFill>
                <a:effectLst/>
                <a:latin typeface="Hind" panose="02000000000000000000" pitchFamily="2" charset="77"/>
              </a:rPr>
              <a:t>Kind Regards</a:t>
            </a:r>
            <a:endParaRPr lang="en-GB" sz="1400" b="0" dirty="0">
              <a:effectLst/>
            </a:endParaRPr>
          </a:p>
          <a:p>
            <a:pPr marL="0" indent="0" rtl="0">
              <a:lnSpc>
                <a:spcPct val="120000"/>
              </a:lnSpc>
              <a:spcBef>
                <a:spcPts val="1000"/>
              </a:spcBef>
              <a:spcAft>
                <a:spcPts val="0"/>
              </a:spcAft>
              <a:buNone/>
            </a:pPr>
            <a:r>
              <a:rPr lang="en-GB" sz="1800" b="0" i="0" u="none" strike="noStrike" dirty="0" err="1">
                <a:solidFill>
                  <a:srgbClr val="000000"/>
                </a:solidFill>
                <a:effectLst/>
                <a:highlight>
                  <a:srgbClr val="FFFF00"/>
                </a:highlight>
                <a:latin typeface="Hind" panose="02000000000000000000" pitchFamily="2" charset="77"/>
              </a:rPr>
              <a:t>xxxxxxx</a:t>
            </a:r>
            <a:endParaRPr lang="en-GB" sz="1400" b="0" dirty="0">
              <a:effectLst/>
              <a:highlight>
                <a:srgbClr val="FFFF00"/>
              </a:highlight>
            </a:endParaRPr>
          </a:p>
        </p:txBody>
      </p:sp>
      <p:sp>
        <p:nvSpPr>
          <p:cNvPr id="6" name="Title 3"/>
          <p:cNvSpPr txBox="1">
            <a:spLocks/>
          </p:cNvSpPr>
          <p:nvPr/>
        </p:nvSpPr>
        <p:spPr>
          <a:xfrm>
            <a:off x="838200" y="397782"/>
            <a:ext cx="10515600"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1800" dirty="0"/>
              <a:t>INTRODUCTION - </a:t>
            </a:r>
            <a:r>
              <a:rPr lang="en-US" sz="1800" i="1" dirty="0"/>
              <a:t>SCRIPT</a:t>
            </a:r>
          </a:p>
        </p:txBody>
      </p:sp>
    </p:spTree>
    <p:extLst>
      <p:ext uri="{BB962C8B-B14F-4D97-AF65-F5344CB8AC3E}">
        <p14:creationId xmlns:p14="http://schemas.microsoft.com/office/powerpoint/2010/main" val="518304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748053"/>
            <a:ext cx="10515600" cy="1325563"/>
          </a:xfrm>
        </p:spPr>
        <p:txBody>
          <a:bodyPr>
            <a:normAutofit/>
          </a:bodyPr>
          <a:lstStyle/>
          <a:p>
            <a:r>
              <a:rPr lang="en-US" dirty="0"/>
              <a:t>Introducing </a:t>
            </a:r>
            <a:r>
              <a:rPr lang="en-US" dirty="0" err="1"/>
              <a:t>youHQ</a:t>
            </a:r>
            <a:r>
              <a:rPr lang="en-US" dirty="0"/>
              <a:t> to parents</a:t>
            </a:r>
          </a:p>
        </p:txBody>
      </p:sp>
      <p:sp>
        <p:nvSpPr>
          <p:cNvPr id="2" name="Content Placeholder 1"/>
          <p:cNvSpPr>
            <a:spLocks noGrp="1"/>
          </p:cNvSpPr>
          <p:nvPr>
            <p:ph idx="1"/>
          </p:nvPr>
        </p:nvSpPr>
        <p:spPr>
          <a:xfrm>
            <a:off x="838200" y="2073615"/>
            <a:ext cx="8768787" cy="4063416"/>
          </a:xfrm>
        </p:spPr>
        <p:txBody>
          <a:bodyPr numCol="1" spcCol="216000">
            <a:normAutofit fontScale="62500" lnSpcReduction="20000"/>
          </a:bodyPr>
          <a:lstStyle/>
          <a:p>
            <a:pPr marL="0" indent="0" rtl="0">
              <a:lnSpc>
                <a:spcPct val="120000"/>
              </a:lnSpc>
              <a:spcBef>
                <a:spcPts val="0"/>
              </a:spcBef>
              <a:spcAft>
                <a:spcPts val="0"/>
              </a:spcAft>
              <a:buNone/>
            </a:pPr>
            <a:r>
              <a:rPr lang="en-GB" sz="1800" b="0" i="0" u="none" strike="noStrike" dirty="0">
                <a:solidFill>
                  <a:srgbClr val="000000"/>
                </a:solidFill>
                <a:effectLst/>
                <a:latin typeface="Hind" panose="02000000000000000000" pitchFamily="2" charset="77"/>
              </a:rPr>
              <a:t>Dear </a:t>
            </a:r>
            <a:r>
              <a:rPr lang="en-GB" sz="1800" b="0" i="0" u="none" strike="noStrike" dirty="0">
                <a:solidFill>
                  <a:srgbClr val="000000"/>
                </a:solidFill>
                <a:effectLst/>
                <a:highlight>
                  <a:srgbClr val="FFFF00"/>
                </a:highlight>
                <a:latin typeface="Hind" panose="02000000000000000000" pitchFamily="2" charset="77"/>
              </a:rPr>
              <a:t>Parent</a:t>
            </a:r>
            <a:r>
              <a:rPr lang="en-GB" sz="1800" b="0" i="0" u="none" strike="noStrike" dirty="0">
                <a:solidFill>
                  <a:srgbClr val="000000"/>
                </a:solidFill>
                <a:effectLst/>
                <a:latin typeface="Hind" panose="02000000000000000000" pitchFamily="2" charset="77"/>
              </a:rPr>
              <a:t>,</a:t>
            </a:r>
            <a:endParaRPr lang="en-GB" sz="1100" b="0" dirty="0">
              <a:effectLst/>
            </a:endParaRPr>
          </a:p>
          <a:p>
            <a:pPr marL="0" indent="0" rtl="0">
              <a:lnSpc>
                <a:spcPct val="120000"/>
              </a:lnSpc>
              <a:spcBef>
                <a:spcPts val="1000"/>
              </a:spcBef>
              <a:spcAft>
                <a:spcPts val="0"/>
              </a:spcAft>
              <a:buNone/>
            </a:pPr>
            <a:r>
              <a:rPr lang="en-GB" sz="1800" b="0" i="0" u="none" strike="noStrike" dirty="0">
                <a:solidFill>
                  <a:srgbClr val="000000"/>
                </a:solidFill>
                <a:effectLst/>
                <a:latin typeface="Hind" panose="02000000000000000000" pitchFamily="2" charset="77"/>
              </a:rPr>
              <a:t>We are looking at different ways to develop individual personal development for our students and we would like to trial the use of a wellbeing and personal development desktop and mobile application called ‘youHQ’ (website </a:t>
            </a:r>
            <a:r>
              <a:rPr lang="en-GB" sz="1800" b="1" i="0" u="none" strike="noStrike" dirty="0">
                <a:solidFill>
                  <a:srgbClr val="000000"/>
                </a:solidFill>
                <a:effectLst/>
                <a:latin typeface="Hind" panose="02000000000000000000" pitchFamily="2" charset="77"/>
                <a:hlinkClick r:id="rId2"/>
              </a:rPr>
              <a:t>www.youhq.co.uk</a:t>
            </a:r>
            <a:r>
              <a:rPr lang="en-GB" sz="1800" b="0" i="0" u="none" strike="noStrike" dirty="0">
                <a:solidFill>
                  <a:srgbClr val="000000"/>
                </a:solidFill>
                <a:effectLst/>
                <a:latin typeface="Hind" panose="02000000000000000000" pitchFamily="2" charset="77"/>
              </a:rPr>
              <a:t>).</a:t>
            </a:r>
            <a:endParaRPr lang="en-GB" sz="1100" b="0" dirty="0">
              <a:effectLst/>
            </a:endParaRPr>
          </a:p>
          <a:p>
            <a:pPr marL="0" indent="0" rtl="0">
              <a:lnSpc>
                <a:spcPct val="120000"/>
              </a:lnSpc>
              <a:spcBef>
                <a:spcPts val="1000"/>
              </a:spcBef>
              <a:spcAft>
                <a:spcPts val="0"/>
              </a:spcAft>
              <a:buNone/>
            </a:pPr>
            <a:r>
              <a:rPr lang="en-GB" sz="1800" b="0" i="0" u="none" strike="noStrike" dirty="0">
                <a:solidFill>
                  <a:srgbClr val="000000"/>
                </a:solidFill>
                <a:effectLst/>
                <a:latin typeface="Hind" panose="02000000000000000000" pitchFamily="2" charset="77"/>
              </a:rPr>
              <a:t>We believe this is more important than ever at this time so we can:</a:t>
            </a:r>
            <a:endParaRPr lang="en-GB" sz="1100" b="0" dirty="0">
              <a:effectLst/>
            </a:endParaRPr>
          </a:p>
          <a:p>
            <a:pPr fontAlgn="base">
              <a:lnSpc>
                <a:spcPct val="120000"/>
              </a:lnSpc>
            </a:pPr>
            <a:r>
              <a:rPr lang="en-GB" sz="1800" b="0" i="0" u="none" strike="noStrike" dirty="0">
                <a:solidFill>
                  <a:srgbClr val="000000"/>
                </a:solidFill>
                <a:effectLst/>
                <a:latin typeface="Hind" panose="02000000000000000000" pitchFamily="2" charset="77"/>
              </a:rPr>
              <a:t>get to know new students quickly</a:t>
            </a:r>
            <a:endParaRPr lang="en-GB" sz="1800" b="0" i="0" u="none" strike="noStrike" dirty="0">
              <a:solidFill>
                <a:srgbClr val="000000"/>
              </a:solidFill>
              <a:effectLst/>
              <a:latin typeface="Arial" panose="020B0604020202020204" pitchFamily="34" charset="0"/>
            </a:endParaRPr>
          </a:p>
          <a:p>
            <a:pPr fontAlgn="base">
              <a:lnSpc>
                <a:spcPct val="120000"/>
              </a:lnSpc>
            </a:pPr>
            <a:r>
              <a:rPr lang="en-GB" sz="1800" b="0" i="0" u="none" strike="noStrike" dirty="0">
                <a:solidFill>
                  <a:srgbClr val="000000"/>
                </a:solidFill>
                <a:effectLst/>
                <a:latin typeface="Hind" panose="02000000000000000000" pitchFamily="2" charset="77"/>
              </a:rPr>
              <a:t>monitor wellbeing effectively</a:t>
            </a:r>
            <a:endParaRPr lang="en-GB" sz="1800" b="0" i="0" u="none" strike="noStrike" dirty="0">
              <a:solidFill>
                <a:srgbClr val="000000"/>
              </a:solidFill>
              <a:effectLst/>
              <a:latin typeface="Arial" panose="020B0604020202020204" pitchFamily="34" charset="0"/>
            </a:endParaRPr>
          </a:p>
          <a:p>
            <a:pPr fontAlgn="base">
              <a:lnSpc>
                <a:spcPct val="120000"/>
              </a:lnSpc>
            </a:pPr>
            <a:r>
              <a:rPr lang="en-GB" sz="1800" b="0" i="0" u="none" strike="noStrike" dirty="0">
                <a:solidFill>
                  <a:srgbClr val="000000"/>
                </a:solidFill>
                <a:effectLst/>
                <a:latin typeface="Hind" panose="02000000000000000000" pitchFamily="2" charset="77"/>
              </a:rPr>
              <a:t>use goal setting and the online resources to help improve mental health and self-esteem</a:t>
            </a:r>
            <a:endParaRPr lang="en-GB" sz="1800" b="0" i="0" u="none" strike="noStrike" dirty="0">
              <a:solidFill>
                <a:srgbClr val="000000"/>
              </a:solidFill>
              <a:effectLst/>
              <a:latin typeface="Arial" panose="020B0604020202020204" pitchFamily="34" charset="0"/>
            </a:endParaRPr>
          </a:p>
          <a:p>
            <a:pPr marL="0" indent="0" rtl="0">
              <a:lnSpc>
                <a:spcPct val="120000"/>
              </a:lnSpc>
              <a:spcBef>
                <a:spcPts val="1000"/>
              </a:spcBef>
              <a:spcAft>
                <a:spcPts val="0"/>
              </a:spcAft>
              <a:buNone/>
            </a:pPr>
            <a:r>
              <a:rPr lang="en-GB" sz="1800" b="0" i="0" u="none" strike="noStrike" dirty="0">
                <a:solidFill>
                  <a:srgbClr val="000000"/>
                </a:solidFill>
                <a:effectLst/>
                <a:latin typeface="Hind" panose="02000000000000000000" pitchFamily="2" charset="77"/>
              </a:rPr>
              <a:t>The online platform is designed to use values-based goal setting to help with focus, motivation and confidence but also to help students think carefully about mindfulness, resilience, physical, mental and social health and how to set and break down meaningful goals to be successful in different aspects of life.</a:t>
            </a:r>
            <a:endParaRPr lang="en-GB" sz="1100" b="0" dirty="0">
              <a:effectLst/>
            </a:endParaRPr>
          </a:p>
          <a:p>
            <a:pPr marL="0" indent="0" rtl="0">
              <a:lnSpc>
                <a:spcPct val="120000"/>
              </a:lnSpc>
              <a:spcBef>
                <a:spcPts val="1000"/>
              </a:spcBef>
              <a:spcAft>
                <a:spcPts val="0"/>
              </a:spcAft>
              <a:buNone/>
            </a:pPr>
            <a:r>
              <a:rPr lang="en-GB" sz="1800" b="0" i="0" u="none" strike="noStrike" dirty="0">
                <a:solidFill>
                  <a:srgbClr val="000000"/>
                </a:solidFill>
                <a:effectLst/>
                <a:latin typeface="Hind" panose="02000000000000000000" pitchFamily="2" charset="77"/>
              </a:rPr>
              <a:t>To do so we will need to use the students’ school email address which will be shared with the team at youHQ. They will then have their own log in details, which we will use to monitor goals and well-being. </a:t>
            </a:r>
            <a:endParaRPr lang="en-GB" sz="1100" b="0" dirty="0">
              <a:effectLst/>
            </a:endParaRPr>
          </a:p>
          <a:p>
            <a:pPr marL="0" indent="0" rtl="0">
              <a:lnSpc>
                <a:spcPct val="120000"/>
              </a:lnSpc>
              <a:spcBef>
                <a:spcPts val="1000"/>
              </a:spcBef>
              <a:spcAft>
                <a:spcPts val="0"/>
              </a:spcAft>
              <a:buNone/>
            </a:pPr>
            <a:r>
              <a:rPr lang="en-GB" sz="1800" b="0" i="0" u="none" strike="noStrike" dirty="0">
                <a:solidFill>
                  <a:srgbClr val="000000"/>
                </a:solidFill>
                <a:effectLst/>
                <a:latin typeface="Hind" panose="02000000000000000000" pitchFamily="2" charset="77"/>
              </a:rPr>
              <a:t>Kind regards</a:t>
            </a:r>
            <a:endParaRPr lang="en-GB" sz="1100" b="0" dirty="0">
              <a:effectLst/>
            </a:endParaRPr>
          </a:p>
          <a:p>
            <a:pPr marL="0" indent="0" rtl="0">
              <a:lnSpc>
                <a:spcPct val="120000"/>
              </a:lnSpc>
              <a:spcBef>
                <a:spcPts val="1000"/>
              </a:spcBef>
              <a:spcAft>
                <a:spcPts val="0"/>
              </a:spcAft>
              <a:buNone/>
            </a:pPr>
            <a:r>
              <a:rPr lang="en-GB" sz="1800" b="0" i="0" u="none" strike="noStrike" dirty="0" err="1">
                <a:solidFill>
                  <a:srgbClr val="000000"/>
                </a:solidFill>
                <a:effectLst/>
                <a:highlight>
                  <a:srgbClr val="FFFF00"/>
                </a:highlight>
                <a:latin typeface="Hind" panose="02000000000000000000" pitchFamily="2" charset="77"/>
              </a:rPr>
              <a:t>xxxxxx</a:t>
            </a:r>
            <a:endParaRPr lang="en-GB" sz="1100" b="0" dirty="0">
              <a:effectLst/>
              <a:highlight>
                <a:srgbClr val="FFFF00"/>
              </a:highlight>
            </a:endParaRPr>
          </a:p>
        </p:txBody>
      </p:sp>
      <p:sp>
        <p:nvSpPr>
          <p:cNvPr id="6" name="Title 3"/>
          <p:cNvSpPr txBox="1">
            <a:spLocks/>
          </p:cNvSpPr>
          <p:nvPr/>
        </p:nvSpPr>
        <p:spPr>
          <a:xfrm>
            <a:off x="838200" y="397782"/>
            <a:ext cx="10515600"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1800" dirty="0"/>
              <a:t>INTRODUCTION - </a:t>
            </a:r>
            <a:r>
              <a:rPr lang="en-US" sz="1800" i="1" dirty="0"/>
              <a:t>SCRIPT</a:t>
            </a:r>
          </a:p>
        </p:txBody>
      </p:sp>
    </p:spTree>
    <p:extLst>
      <p:ext uri="{BB962C8B-B14F-4D97-AF65-F5344CB8AC3E}">
        <p14:creationId xmlns:p14="http://schemas.microsoft.com/office/powerpoint/2010/main" val="2763234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Introducing </a:t>
            </a:r>
            <a:r>
              <a:rPr lang="en-US" dirty="0" err="1"/>
              <a:t>youHQ</a:t>
            </a:r>
            <a:r>
              <a:rPr lang="en-US" dirty="0"/>
              <a:t> </a:t>
            </a:r>
            <a:br>
              <a:rPr lang="en-US" dirty="0"/>
            </a:br>
            <a:r>
              <a:rPr lang="en-US" dirty="0">
                <a:solidFill>
                  <a:srgbClr val="96DEDE"/>
                </a:solidFill>
              </a:rPr>
              <a:t>to your class</a:t>
            </a:r>
          </a:p>
        </p:txBody>
      </p:sp>
      <p:sp>
        <p:nvSpPr>
          <p:cNvPr id="6" name="Oval 5">
            <a:extLst>
              <a:ext uri="{FF2B5EF4-FFF2-40B4-BE49-F238E27FC236}">
                <a16:creationId xmlns:a16="http://schemas.microsoft.com/office/drawing/2014/main" id="{051B36B9-39B5-6DBD-CEF1-A6621B8F8837}"/>
              </a:ext>
            </a:extLst>
          </p:cNvPr>
          <p:cNvSpPr/>
          <p:nvPr/>
        </p:nvSpPr>
        <p:spPr>
          <a:xfrm>
            <a:off x="-1051867" y="-409983"/>
            <a:ext cx="3323968" cy="3323968"/>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14B88C4-4233-BEEF-0E36-171DBEFDBEAE}"/>
              </a:ext>
            </a:extLst>
          </p:cNvPr>
          <p:cNvSpPr/>
          <p:nvPr/>
        </p:nvSpPr>
        <p:spPr>
          <a:xfrm>
            <a:off x="9470360" y="886635"/>
            <a:ext cx="309077" cy="30907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rot="18359648">
            <a:off x="10167493" y="2108073"/>
            <a:ext cx="109728" cy="109728"/>
            <a:chOff x="3435080" y="5349240"/>
            <a:chExt cx="239300" cy="239300"/>
          </a:xfrm>
        </p:grpSpPr>
        <p:cxnSp>
          <p:nvCxnSpPr>
            <p:cNvPr id="9" name="Straight Connector 8"/>
            <p:cNvCxnSpPr/>
            <p:nvPr/>
          </p:nvCxnSpPr>
          <p:spPr>
            <a:xfrm>
              <a:off x="3554730" y="5349240"/>
              <a:ext cx="0" cy="239300"/>
            </a:xfrm>
            <a:prstGeom prst="line">
              <a:avLst/>
            </a:prstGeom>
            <a:ln w="38100" cap="rnd">
              <a:solidFill>
                <a:srgbClr val="1A9699"/>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554730" y="5349240"/>
              <a:ext cx="0" cy="239300"/>
            </a:xfrm>
            <a:prstGeom prst="line">
              <a:avLst/>
            </a:prstGeom>
            <a:ln w="38100" cap="rnd">
              <a:solidFill>
                <a:srgbClr val="1A9699"/>
              </a:solidFill>
            </a:ln>
          </p:spPr>
          <p:style>
            <a:lnRef idx="1">
              <a:schemeClr val="accent1"/>
            </a:lnRef>
            <a:fillRef idx="0">
              <a:schemeClr val="accent1"/>
            </a:fillRef>
            <a:effectRef idx="0">
              <a:schemeClr val="accent1"/>
            </a:effectRef>
            <a:fontRef idx="minor">
              <a:schemeClr val="tx1"/>
            </a:fontRef>
          </p:style>
        </p:cxnSp>
      </p:grpSp>
      <p:sp>
        <p:nvSpPr>
          <p:cNvPr id="11" name="Oval 10">
            <a:extLst>
              <a:ext uri="{FF2B5EF4-FFF2-40B4-BE49-F238E27FC236}">
                <a16:creationId xmlns:a16="http://schemas.microsoft.com/office/drawing/2014/main" id="{A14B88C4-4233-BEEF-0E36-171DBEFDBEAE}"/>
              </a:ext>
            </a:extLst>
          </p:cNvPr>
          <p:cNvSpPr/>
          <p:nvPr/>
        </p:nvSpPr>
        <p:spPr>
          <a:xfrm>
            <a:off x="7679835" y="493686"/>
            <a:ext cx="160403" cy="160403"/>
          </a:xfrm>
          <a:prstGeom prst="ellipse">
            <a:avLst/>
          </a:prstGeom>
          <a:noFill/>
          <a:ln w="38100">
            <a:solidFill>
              <a:srgbClr val="96D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228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748053"/>
            <a:ext cx="10515600" cy="1325563"/>
          </a:xfrm>
        </p:spPr>
        <p:txBody>
          <a:bodyPr>
            <a:normAutofit/>
          </a:bodyPr>
          <a:lstStyle/>
          <a:p>
            <a:r>
              <a:rPr lang="en-US" dirty="0"/>
              <a:t>Introducing </a:t>
            </a:r>
            <a:r>
              <a:rPr lang="en-US" dirty="0" err="1"/>
              <a:t>youHQ</a:t>
            </a:r>
            <a:r>
              <a:rPr lang="en-US" dirty="0"/>
              <a:t> to your class</a:t>
            </a:r>
          </a:p>
        </p:txBody>
      </p:sp>
      <p:sp>
        <p:nvSpPr>
          <p:cNvPr id="2" name="Content Placeholder 1"/>
          <p:cNvSpPr>
            <a:spLocks noGrp="1"/>
          </p:cNvSpPr>
          <p:nvPr>
            <p:ph idx="1"/>
          </p:nvPr>
        </p:nvSpPr>
        <p:spPr>
          <a:xfrm>
            <a:off x="838200" y="2073615"/>
            <a:ext cx="3820658" cy="4419950"/>
          </a:xfrm>
        </p:spPr>
        <p:txBody>
          <a:bodyPr>
            <a:normAutofit/>
          </a:bodyPr>
          <a:lstStyle/>
          <a:p>
            <a:pPr marL="0" indent="0">
              <a:lnSpc>
                <a:spcPct val="110000"/>
              </a:lnSpc>
              <a:buNone/>
            </a:pPr>
            <a:r>
              <a:rPr lang="en-US" sz="1200" dirty="0">
                <a:latin typeface="Hind Light" charset="0"/>
                <a:ea typeface="Hind Light" charset="0"/>
                <a:cs typeface="Hind Light" charset="0"/>
              </a:rPr>
              <a:t>Today we are introducing a new app which will help us support your wellbeing and personal development. The app is called </a:t>
            </a:r>
            <a:r>
              <a:rPr lang="en-US" sz="1200" dirty="0" err="1">
                <a:latin typeface="Hind Light" charset="0"/>
                <a:ea typeface="Hind Light" charset="0"/>
                <a:cs typeface="Hind Light" charset="0"/>
              </a:rPr>
              <a:t>youHQ</a:t>
            </a:r>
            <a:r>
              <a:rPr lang="en-US" sz="1200" dirty="0">
                <a:latin typeface="Hind Light" charset="0"/>
                <a:ea typeface="Hind Light" charset="0"/>
                <a:cs typeface="Hind Light" charset="0"/>
              </a:rPr>
              <a:t> and can be accessed on pc, laptop, mobile or tablet. It’s also available to be downloaded on your tablet and mobile through Apple’s App Store and Google play.</a:t>
            </a:r>
          </a:p>
          <a:p>
            <a:pPr marL="0" indent="0">
              <a:lnSpc>
                <a:spcPct val="110000"/>
              </a:lnSpc>
              <a:buNone/>
            </a:pPr>
            <a:r>
              <a:rPr lang="en-US" sz="1200" dirty="0">
                <a:latin typeface="Hind Light" charset="0"/>
                <a:ea typeface="Hind Light" charset="0"/>
                <a:cs typeface="Hind Light" charset="0"/>
              </a:rPr>
              <a:t>Here is a short video to introduce it:</a:t>
            </a:r>
          </a:p>
          <a:p>
            <a:pPr marL="0" indent="0">
              <a:lnSpc>
                <a:spcPct val="110000"/>
              </a:lnSpc>
              <a:buNone/>
            </a:pPr>
            <a:r>
              <a:rPr lang="en-GB" sz="1200" b="0" i="0" u="sng" strike="noStrike" dirty="0">
                <a:solidFill>
                  <a:srgbClr val="0563C1"/>
                </a:solidFill>
                <a:effectLst/>
                <a:latin typeface="Hind" panose="02000000000000000000" pitchFamily="2" charset="77"/>
                <a:hlinkClick r:id="rId2"/>
              </a:rPr>
              <a:t>Intro to youHQ</a:t>
            </a:r>
            <a:endParaRPr lang="en-GB" sz="1200" b="0" i="0" u="sng" strike="noStrike" dirty="0">
              <a:solidFill>
                <a:srgbClr val="0563C1"/>
              </a:solidFill>
              <a:effectLst/>
              <a:latin typeface="Hind" panose="02000000000000000000" pitchFamily="2" charset="77"/>
            </a:endParaRPr>
          </a:p>
          <a:p>
            <a:pPr marL="0" indent="0">
              <a:lnSpc>
                <a:spcPct val="110000"/>
              </a:lnSpc>
              <a:buNone/>
            </a:pPr>
            <a:r>
              <a:rPr lang="en-US" sz="1200" dirty="0">
                <a:latin typeface="Hind Light" charset="0"/>
                <a:ea typeface="Hind Light" charset="0"/>
                <a:cs typeface="Hind Light" charset="0"/>
              </a:rPr>
              <a:t>You will receive your login details in a few minutes/You should have received an email from life on time with your login details.</a:t>
            </a:r>
          </a:p>
          <a:p>
            <a:pPr marL="0" indent="0">
              <a:lnSpc>
                <a:spcPct val="110000"/>
              </a:lnSpc>
              <a:buNone/>
            </a:pPr>
            <a:r>
              <a:rPr lang="en-US" sz="1200" dirty="0">
                <a:latin typeface="Hind Light" charset="0"/>
                <a:ea typeface="Hind Light" charset="0"/>
                <a:cs typeface="Hind Light" charset="0"/>
              </a:rPr>
              <a:t>The app will track your wellbeing by asking you to answer a short survey every few weeks and asking you to log your mood every time you login. </a:t>
            </a:r>
          </a:p>
        </p:txBody>
      </p:sp>
      <p:sp>
        <p:nvSpPr>
          <p:cNvPr id="6" name="Title 3"/>
          <p:cNvSpPr txBox="1">
            <a:spLocks/>
          </p:cNvSpPr>
          <p:nvPr/>
        </p:nvSpPr>
        <p:spPr>
          <a:xfrm>
            <a:off x="838200" y="397782"/>
            <a:ext cx="10515600"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1800" dirty="0"/>
              <a:t>INTRODUCTION - </a:t>
            </a:r>
            <a:r>
              <a:rPr lang="en-US" sz="1800" i="1" dirty="0"/>
              <a:t>SCRIPT</a:t>
            </a:r>
          </a:p>
        </p:txBody>
      </p:sp>
      <p:sp>
        <p:nvSpPr>
          <p:cNvPr id="21" name="Content Placeholder 1"/>
          <p:cNvSpPr txBox="1">
            <a:spLocks/>
          </p:cNvSpPr>
          <p:nvPr/>
        </p:nvSpPr>
        <p:spPr>
          <a:xfrm>
            <a:off x="4913440" y="2073615"/>
            <a:ext cx="3820658" cy="4419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200" dirty="0">
                <a:latin typeface="Hind Light" charset="0"/>
                <a:ea typeface="Hind Light" charset="0"/>
                <a:cs typeface="Hind Light" charset="0"/>
              </a:rPr>
              <a:t>These are not tests and you won’t be graded or judged by the results. The school and I will use these results to help us make sure you are all doing ok.</a:t>
            </a:r>
          </a:p>
          <a:p>
            <a:pPr marL="0" indent="0">
              <a:lnSpc>
                <a:spcPct val="110000"/>
              </a:lnSpc>
              <a:buFont typeface="Arial" panose="020B0604020202020204" pitchFamily="34" charset="0"/>
              <a:buNone/>
            </a:pPr>
            <a:r>
              <a:rPr lang="en-US" sz="1200" dirty="0">
                <a:latin typeface="Hind Light" charset="0"/>
                <a:ea typeface="Hind Light" charset="0"/>
                <a:cs typeface="Hind Light" charset="0"/>
              </a:rPr>
              <a:t>The platform has lots of resources which we advise you to watch either in class or in your free time. There is also a really cool ‘Goal Genie’ which pops up when you first login and can help you start to think about and plan the things you might want to achieve and type of person you want to become.</a:t>
            </a:r>
          </a:p>
          <a:p>
            <a:pPr marL="0" indent="0">
              <a:lnSpc>
                <a:spcPct val="110000"/>
              </a:lnSpc>
              <a:buFont typeface="Arial" panose="020B0604020202020204" pitchFamily="34" charset="0"/>
              <a:buNone/>
            </a:pPr>
            <a:r>
              <a:rPr lang="en-US" sz="1200" i="1" dirty="0">
                <a:latin typeface="Hind Light" charset="0"/>
                <a:ea typeface="Hind Light" charset="0"/>
                <a:cs typeface="Hind Light" charset="0"/>
              </a:rPr>
              <a:t>[NOTE TO TUTOR]</a:t>
            </a:r>
            <a:br>
              <a:rPr lang="en-US" sz="1200" dirty="0">
                <a:latin typeface="Hind Light" charset="0"/>
                <a:ea typeface="Hind Light" charset="0"/>
                <a:cs typeface="Hind Light" charset="0"/>
              </a:rPr>
            </a:br>
            <a:r>
              <a:rPr lang="en-US" sz="1200" dirty="0">
                <a:latin typeface="Hind Light" charset="0"/>
                <a:ea typeface="Hind Light" charset="0"/>
                <a:cs typeface="Hind Light" charset="0"/>
              </a:rPr>
              <a:t>The video below is on the platform – they just need to search for ‘How to create and set values and goals’ you can play this before they login or this can be the first video you ask them to watch.</a:t>
            </a:r>
          </a:p>
          <a:p>
            <a:pPr marL="0" indent="0">
              <a:lnSpc>
                <a:spcPct val="110000"/>
              </a:lnSpc>
              <a:buNone/>
            </a:pPr>
            <a:r>
              <a:rPr lang="en-GB" sz="1200" u="sng" dirty="0">
                <a:solidFill>
                  <a:srgbClr val="0563C1"/>
                </a:solidFill>
                <a:latin typeface="Hind" panose="02000000000000000000" pitchFamily="2" charset="77"/>
                <a:hlinkClick r:id="rId3">
                  <a:extLst>
                    <a:ext uri="{A12FA001-AC4F-418D-AE19-62706E023703}">
                      <ahyp:hlinkClr xmlns:ahyp="http://schemas.microsoft.com/office/drawing/2018/hyperlinkcolor" val="tx"/>
                    </a:ext>
                  </a:extLst>
                </a:hlinkClick>
              </a:rPr>
              <a:t>Student first login</a:t>
            </a:r>
            <a:endParaRPr lang="en-GB" sz="1200" u="sng" dirty="0">
              <a:solidFill>
                <a:srgbClr val="0563C1"/>
              </a:solidFill>
              <a:latin typeface="Hind" panose="02000000000000000000" pitchFamily="2" charset="77"/>
            </a:endParaRPr>
          </a:p>
          <a:p>
            <a:pPr marL="0" indent="0">
              <a:lnSpc>
                <a:spcPct val="110000"/>
              </a:lnSpc>
              <a:buFont typeface="Arial" panose="020B0604020202020204" pitchFamily="34" charset="0"/>
              <a:buNone/>
            </a:pPr>
            <a:r>
              <a:rPr lang="en-US" sz="1200" dirty="0">
                <a:latin typeface="Hind Light" charset="0"/>
                <a:ea typeface="Hind Light" charset="0"/>
                <a:cs typeface="Hind Light" charset="0"/>
              </a:rPr>
              <a:t>So, let’s get started by logging in!</a:t>
            </a:r>
          </a:p>
        </p:txBody>
      </p:sp>
      <p:sp>
        <p:nvSpPr>
          <p:cNvPr id="22" name="Content Placeholder 1"/>
          <p:cNvSpPr txBox="1">
            <a:spLocks/>
          </p:cNvSpPr>
          <p:nvPr/>
        </p:nvSpPr>
        <p:spPr>
          <a:xfrm>
            <a:off x="10371211" y="3764975"/>
            <a:ext cx="1437363" cy="10372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Bef>
                <a:spcPts val="0"/>
              </a:spcBef>
              <a:spcAft>
                <a:spcPts val="0"/>
              </a:spcAft>
              <a:buNone/>
            </a:pPr>
            <a:r>
              <a:rPr lang="en-US" sz="1050" dirty="0">
                <a:solidFill>
                  <a:schemeClr val="tx1">
                    <a:lumMod val="50000"/>
                    <a:lumOff val="50000"/>
                  </a:schemeClr>
                </a:solidFill>
                <a:latin typeface="Hind Light" charset="0"/>
                <a:cs typeface="Hind Light" charset="0"/>
              </a:rPr>
              <a:t>Login screen looks like this </a:t>
            </a:r>
            <a:r>
              <a:rPr lang="en-GB" sz="1050" dirty="0">
                <a:solidFill>
                  <a:schemeClr val="tx1">
                    <a:lumMod val="50000"/>
                    <a:lumOff val="50000"/>
                  </a:schemeClr>
                </a:solidFill>
                <a:latin typeface="Hind Light" charset="0"/>
                <a:cs typeface="Hind Light" charset="0"/>
              </a:rPr>
              <a:t>and can be found via </a:t>
            </a:r>
            <a:r>
              <a:rPr lang="en-GB" sz="1050" dirty="0" err="1">
                <a:solidFill>
                  <a:schemeClr val="tx1">
                    <a:lumMod val="50000"/>
                    <a:lumOff val="50000"/>
                  </a:schemeClr>
                </a:solidFill>
                <a:latin typeface="Hind Light" charset="0"/>
                <a:cs typeface="Hind Light" charset="0"/>
              </a:rPr>
              <a:t>youHQ.co.uk</a:t>
            </a:r>
            <a:r>
              <a:rPr lang="en-GB" sz="1050" dirty="0">
                <a:solidFill>
                  <a:schemeClr val="tx1">
                    <a:lumMod val="50000"/>
                    <a:lumOff val="50000"/>
                  </a:schemeClr>
                </a:solidFill>
                <a:latin typeface="Hind Light" charset="0"/>
                <a:cs typeface="Hind Light" charset="0"/>
              </a:rPr>
              <a:t>, click ‘login’  button in the top right of the site</a:t>
            </a:r>
            <a:endParaRPr lang="en-US" sz="1050" dirty="0">
              <a:solidFill>
                <a:schemeClr val="tx1">
                  <a:lumMod val="50000"/>
                  <a:lumOff val="50000"/>
                </a:schemeClr>
              </a:solidFill>
            </a:endParaRPr>
          </a:p>
        </p:txBody>
      </p:sp>
      <p:pic>
        <p:nvPicPr>
          <p:cNvPr id="2050" name="Picture 2">
            <a:extLst>
              <a:ext uri="{FF2B5EF4-FFF2-40B4-BE49-F238E27FC236}">
                <a16:creationId xmlns:a16="http://schemas.microsoft.com/office/drawing/2014/main" id="{01FAF3B2-612C-EB7F-E9E3-C1FE857465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8680" y="2079393"/>
            <a:ext cx="2765063" cy="1498822"/>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368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748053"/>
            <a:ext cx="10515600" cy="1325563"/>
          </a:xfrm>
        </p:spPr>
        <p:txBody>
          <a:bodyPr>
            <a:normAutofit/>
          </a:bodyPr>
          <a:lstStyle/>
          <a:p>
            <a:r>
              <a:rPr lang="en-US" dirty="0"/>
              <a:t>Introducing </a:t>
            </a:r>
            <a:r>
              <a:rPr lang="en-US" dirty="0" err="1"/>
              <a:t>youHQ</a:t>
            </a:r>
            <a:r>
              <a:rPr lang="en-US" dirty="0"/>
              <a:t> to your class</a:t>
            </a:r>
          </a:p>
        </p:txBody>
      </p:sp>
      <p:sp>
        <p:nvSpPr>
          <p:cNvPr id="2" name="Content Placeholder 1"/>
          <p:cNvSpPr>
            <a:spLocks noGrp="1"/>
          </p:cNvSpPr>
          <p:nvPr>
            <p:ph idx="1"/>
          </p:nvPr>
        </p:nvSpPr>
        <p:spPr>
          <a:xfrm>
            <a:off x="838199" y="2073615"/>
            <a:ext cx="3149339" cy="4582018"/>
          </a:xfrm>
        </p:spPr>
        <p:txBody>
          <a:bodyPr>
            <a:normAutofit/>
          </a:bodyPr>
          <a:lstStyle/>
          <a:p>
            <a:pPr marL="0" indent="0">
              <a:lnSpc>
                <a:spcPct val="100000"/>
              </a:lnSpc>
              <a:buNone/>
            </a:pPr>
            <a:r>
              <a:rPr lang="en-US" sz="1200" b="1" dirty="0"/>
              <a:t>Creating a Journal entry or Idea</a:t>
            </a:r>
          </a:p>
          <a:p>
            <a:pPr marL="0" indent="0">
              <a:lnSpc>
                <a:spcPct val="100000"/>
              </a:lnSpc>
              <a:buNone/>
            </a:pPr>
            <a:r>
              <a:rPr lang="en-US" sz="1200" dirty="0">
                <a:latin typeface="Hind Light" charset="0"/>
                <a:ea typeface="Hind Light" charset="0"/>
                <a:cs typeface="Hind Light" charset="0"/>
              </a:rPr>
              <a:t>If you </a:t>
            </a:r>
            <a:r>
              <a:rPr lang="en-GB" sz="1200" dirty="0">
                <a:latin typeface="Hind Light" charset="0"/>
                <a:cs typeface="Hind Light" charset="0"/>
              </a:rPr>
              <a:t>If you have been through the Goal Genie and aren’t sure of any goals, we suggest going to the Journal section as this area allows you to note down any thoughts or ideas of goals and ambitions you may have. </a:t>
            </a:r>
          </a:p>
          <a:p>
            <a:pPr marL="0" indent="0">
              <a:lnSpc>
                <a:spcPct val="100000"/>
              </a:lnSpc>
              <a:buNone/>
            </a:pPr>
            <a:r>
              <a:rPr lang="en-GB" sz="1200" dirty="0">
                <a:latin typeface="Hind Light" charset="0"/>
                <a:cs typeface="Hind Light" charset="0"/>
              </a:rPr>
              <a:t>There is NO such thing as bad idea! Think about some of the things you want achieve or maybe what you want to do when you leave school or even things you might want to achieve by the end of the year or this month – think big!</a:t>
            </a:r>
          </a:p>
          <a:p>
            <a:pPr marL="0" indent="0">
              <a:lnSpc>
                <a:spcPct val="100000"/>
              </a:lnSpc>
              <a:buNone/>
            </a:pPr>
            <a:r>
              <a:rPr lang="en-US" sz="1200" b="1" dirty="0"/>
              <a:t>Turning your Idea into a Goal</a:t>
            </a:r>
          </a:p>
          <a:p>
            <a:pPr marL="0" indent="0">
              <a:lnSpc>
                <a:spcPct val="100000"/>
              </a:lnSpc>
              <a:buNone/>
            </a:pPr>
            <a:r>
              <a:rPr lang="en-US" sz="1200" dirty="0">
                <a:latin typeface="Hind Light" charset="0"/>
                <a:ea typeface="Hind Light" charset="0"/>
                <a:cs typeface="Hind Light" charset="0"/>
              </a:rPr>
              <a:t>If you are confident about turning an idea to a goal, then you can do that by ‘clicking on the convert idea into goal button’. You can now select the value the idea should sit within and schedule when you want achieve it by.</a:t>
            </a:r>
          </a:p>
        </p:txBody>
      </p:sp>
      <p:sp>
        <p:nvSpPr>
          <p:cNvPr id="6" name="Title 3"/>
          <p:cNvSpPr txBox="1">
            <a:spLocks/>
          </p:cNvSpPr>
          <p:nvPr/>
        </p:nvSpPr>
        <p:spPr>
          <a:xfrm>
            <a:off x="838200" y="397782"/>
            <a:ext cx="10515600"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1800" dirty="0"/>
              <a:t>INTRODUCTION - </a:t>
            </a:r>
            <a:r>
              <a:rPr lang="en-US" sz="1800" i="1" dirty="0"/>
              <a:t>SCRIPT</a:t>
            </a:r>
          </a:p>
        </p:txBody>
      </p:sp>
      <p:pic>
        <p:nvPicPr>
          <p:cNvPr id="3074" name="Picture 2">
            <a:extLst>
              <a:ext uri="{FF2B5EF4-FFF2-40B4-BE49-F238E27FC236}">
                <a16:creationId xmlns:a16="http://schemas.microsoft.com/office/drawing/2014/main" id="{6691989B-7D91-4E0D-C20E-AFAB75EFF4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778" y="2240393"/>
            <a:ext cx="6418022" cy="3472250"/>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434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748053"/>
            <a:ext cx="10515600" cy="1325563"/>
          </a:xfrm>
        </p:spPr>
        <p:txBody>
          <a:bodyPr>
            <a:normAutofit/>
          </a:bodyPr>
          <a:lstStyle/>
          <a:p>
            <a:r>
              <a:rPr lang="en-US" dirty="0"/>
              <a:t>Introducing </a:t>
            </a:r>
            <a:r>
              <a:rPr lang="en-US" dirty="0" err="1"/>
              <a:t>youHQ</a:t>
            </a:r>
            <a:r>
              <a:rPr lang="en-US" dirty="0"/>
              <a:t> to your class</a:t>
            </a:r>
          </a:p>
        </p:txBody>
      </p:sp>
      <p:sp>
        <p:nvSpPr>
          <p:cNvPr id="2" name="Content Placeholder 1"/>
          <p:cNvSpPr>
            <a:spLocks noGrp="1"/>
          </p:cNvSpPr>
          <p:nvPr>
            <p:ph idx="1"/>
          </p:nvPr>
        </p:nvSpPr>
        <p:spPr>
          <a:xfrm>
            <a:off x="838200" y="2318994"/>
            <a:ext cx="2954868" cy="3415762"/>
          </a:xfrm>
        </p:spPr>
        <p:txBody>
          <a:bodyPr>
            <a:normAutofit/>
          </a:bodyPr>
          <a:lstStyle/>
          <a:p>
            <a:pPr marL="0" indent="0">
              <a:lnSpc>
                <a:spcPct val="100000"/>
              </a:lnSpc>
              <a:buNone/>
            </a:pPr>
            <a:r>
              <a:rPr lang="en-US" sz="1200" b="1" dirty="0"/>
              <a:t>Breaking your goal into actions </a:t>
            </a:r>
          </a:p>
          <a:p>
            <a:pPr marL="0" indent="0">
              <a:lnSpc>
                <a:spcPct val="100000"/>
              </a:lnSpc>
              <a:buNone/>
            </a:pPr>
            <a:r>
              <a:rPr lang="en-US" sz="1200" dirty="0">
                <a:latin typeface="Hind Light" charset="0"/>
                <a:ea typeface="Hind Light" charset="0"/>
                <a:cs typeface="Hind Light" charset="0"/>
              </a:rPr>
              <a:t>One of the easiest ways of making your goals achievable is breaking them down into smaller bite size actions. </a:t>
            </a:r>
          </a:p>
          <a:p>
            <a:pPr marL="0" indent="0">
              <a:lnSpc>
                <a:spcPct val="100000"/>
              </a:lnSpc>
              <a:buNone/>
            </a:pPr>
            <a:r>
              <a:rPr lang="en-US" sz="1200" dirty="0">
                <a:latin typeface="Hind Light" charset="0"/>
                <a:ea typeface="Hind Light" charset="0"/>
                <a:cs typeface="Hind Light" charset="0"/>
              </a:rPr>
              <a:t>You can now do this from the goals area by adding actions to the goal. </a:t>
            </a:r>
          </a:p>
          <a:p>
            <a:pPr marL="0" indent="0">
              <a:lnSpc>
                <a:spcPct val="100000"/>
              </a:lnSpc>
              <a:buNone/>
            </a:pPr>
            <a:r>
              <a:rPr lang="en-US" sz="1200" dirty="0">
                <a:latin typeface="Hind Light" charset="0"/>
                <a:ea typeface="Hind Light" charset="0"/>
                <a:cs typeface="Hind Light" charset="0"/>
              </a:rPr>
              <a:t>These are smaller short-term objectives you need to do to make your goal achievable.</a:t>
            </a:r>
          </a:p>
        </p:txBody>
      </p:sp>
      <p:sp>
        <p:nvSpPr>
          <p:cNvPr id="6" name="Title 3"/>
          <p:cNvSpPr txBox="1">
            <a:spLocks/>
          </p:cNvSpPr>
          <p:nvPr/>
        </p:nvSpPr>
        <p:spPr>
          <a:xfrm>
            <a:off x="838200" y="397782"/>
            <a:ext cx="10515600"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1800" dirty="0"/>
              <a:t>INTRODUCTION - </a:t>
            </a:r>
            <a:r>
              <a:rPr lang="en-US" sz="1800" i="1" dirty="0"/>
              <a:t>SCRIPT</a:t>
            </a:r>
          </a:p>
        </p:txBody>
      </p:sp>
      <p:sp>
        <p:nvSpPr>
          <p:cNvPr id="8" name="Content Placeholder 1"/>
          <p:cNvSpPr txBox="1">
            <a:spLocks/>
          </p:cNvSpPr>
          <p:nvPr/>
        </p:nvSpPr>
        <p:spPr>
          <a:xfrm>
            <a:off x="4327184" y="2326560"/>
            <a:ext cx="3337971" cy="3521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200" b="1" dirty="0"/>
              <a:t>Example 1</a:t>
            </a:r>
          </a:p>
          <a:p>
            <a:pPr marL="0" indent="0">
              <a:lnSpc>
                <a:spcPct val="100000"/>
              </a:lnSpc>
              <a:buFont typeface="Arial" panose="020B0604020202020204" pitchFamily="34" charset="0"/>
              <a:buNone/>
            </a:pPr>
            <a:r>
              <a:rPr lang="en-US" sz="1200" dirty="0">
                <a:latin typeface="Hind Light" charset="0"/>
                <a:ea typeface="Hind Light" charset="0"/>
                <a:cs typeface="Hind Light" charset="0"/>
              </a:rPr>
              <a:t>Your goal is to become a professional athlete</a:t>
            </a:r>
          </a:p>
          <a:p>
            <a:pPr marL="0" indent="0">
              <a:lnSpc>
                <a:spcPct val="100000"/>
              </a:lnSpc>
              <a:buFont typeface="Arial" panose="020B0604020202020204" pitchFamily="34" charset="0"/>
              <a:buNone/>
            </a:pPr>
            <a:r>
              <a:rPr lang="en-US" sz="1200" dirty="0">
                <a:latin typeface="Hind Light" charset="0"/>
                <a:ea typeface="Hind Light" charset="0"/>
                <a:cs typeface="Hind Light" charset="0"/>
              </a:rPr>
              <a:t>What are the smaller actions you need to complete to achieve this?</a:t>
            </a:r>
          </a:p>
          <a:p>
            <a:pPr>
              <a:lnSpc>
                <a:spcPct val="100000"/>
              </a:lnSpc>
            </a:pPr>
            <a:r>
              <a:rPr lang="en-US" sz="1200" dirty="0">
                <a:latin typeface="Hind Light" charset="0"/>
                <a:ea typeface="Hind Light" charset="0"/>
                <a:cs typeface="Hind Light" charset="0"/>
              </a:rPr>
              <a:t>Research local clubs to join</a:t>
            </a:r>
          </a:p>
          <a:p>
            <a:pPr>
              <a:lnSpc>
                <a:spcPct val="100000"/>
              </a:lnSpc>
            </a:pPr>
            <a:r>
              <a:rPr lang="en-US" sz="1200" dirty="0">
                <a:latin typeface="Hind Light" charset="0"/>
                <a:ea typeface="Hind Light" charset="0"/>
                <a:cs typeface="Hind Light" charset="0"/>
              </a:rPr>
              <a:t>Create training schedule and stick to it</a:t>
            </a:r>
          </a:p>
          <a:p>
            <a:pPr>
              <a:lnSpc>
                <a:spcPct val="100000"/>
              </a:lnSpc>
            </a:pPr>
            <a:r>
              <a:rPr lang="en-US" sz="1200" dirty="0">
                <a:latin typeface="Hind Light" charset="0"/>
                <a:ea typeface="Hind Light" charset="0"/>
                <a:cs typeface="Hind Light" charset="0"/>
              </a:rPr>
              <a:t>Ask parents/friends to help</a:t>
            </a:r>
          </a:p>
          <a:p>
            <a:pPr>
              <a:lnSpc>
                <a:spcPct val="100000"/>
              </a:lnSpc>
            </a:pPr>
            <a:r>
              <a:rPr lang="en-US" sz="1200" dirty="0">
                <a:latin typeface="Hind Light" charset="0"/>
                <a:ea typeface="Hind Light" charset="0"/>
                <a:cs typeface="Hind Light" charset="0"/>
              </a:rPr>
              <a:t>Get a professional coach</a:t>
            </a:r>
          </a:p>
        </p:txBody>
      </p:sp>
      <p:sp>
        <p:nvSpPr>
          <p:cNvPr id="9" name="Content Placeholder 1"/>
          <p:cNvSpPr txBox="1">
            <a:spLocks/>
          </p:cNvSpPr>
          <p:nvPr/>
        </p:nvSpPr>
        <p:spPr>
          <a:xfrm>
            <a:off x="8199272" y="2326560"/>
            <a:ext cx="3044461" cy="3521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200" b="1" dirty="0"/>
              <a:t>Example 2</a:t>
            </a:r>
          </a:p>
          <a:p>
            <a:pPr marL="0" indent="0">
              <a:lnSpc>
                <a:spcPct val="100000"/>
              </a:lnSpc>
              <a:buFont typeface="Arial" panose="020B0604020202020204" pitchFamily="34" charset="0"/>
              <a:buNone/>
            </a:pPr>
            <a:r>
              <a:rPr lang="en-US" sz="1200" dirty="0">
                <a:latin typeface="Hind Light" charset="0"/>
                <a:ea typeface="Hind Light" charset="0"/>
                <a:cs typeface="Hind Light" charset="0"/>
              </a:rPr>
              <a:t>Your goal is to get a B in </a:t>
            </a:r>
            <a:r>
              <a:rPr lang="en-US" sz="1200" dirty="0" err="1">
                <a:latin typeface="Hind Light" charset="0"/>
                <a:ea typeface="Hind Light" charset="0"/>
                <a:cs typeface="Hind Light" charset="0"/>
              </a:rPr>
              <a:t>Maths</a:t>
            </a:r>
            <a:endParaRPr lang="en-US" sz="1200" dirty="0">
              <a:latin typeface="Hind Light" charset="0"/>
              <a:ea typeface="Hind Light" charset="0"/>
              <a:cs typeface="Hind Light" charset="0"/>
            </a:endParaRPr>
          </a:p>
          <a:p>
            <a:pPr marL="0" indent="0">
              <a:lnSpc>
                <a:spcPct val="100000"/>
              </a:lnSpc>
              <a:buFont typeface="Arial" panose="020B0604020202020204" pitchFamily="34" charset="0"/>
              <a:buNone/>
            </a:pPr>
            <a:r>
              <a:rPr lang="en-US" sz="1200" dirty="0">
                <a:latin typeface="Hind Light" charset="0"/>
                <a:ea typeface="Hind Light" charset="0"/>
                <a:cs typeface="Hind Light" charset="0"/>
              </a:rPr>
              <a:t>What are the smaller actions you need to complete to achieve this?</a:t>
            </a:r>
          </a:p>
          <a:p>
            <a:pPr>
              <a:lnSpc>
                <a:spcPct val="100000"/>
              </a:lnSpc>
            </a:pPr>
            <a:r>
              <a:rPr lang="en-US" sz="1200" dirty="0">
                <a:latin typeface="Hind Light" charset="0"/>
                <a:ea typeface="Hind Light" charset="0"/>
                <a:cs typeface="Hind Light" charset="0"/>
              </a:rPr>
              <a:t>Ask teacher for help</a:t>
            </a:r>
          </a:p>
          <a:p>
            <a:pPr>
              <a:lnSpc>
                <a:spcPct val="100000"/>
              </a:lnSpc>
            </a:pPr>
            <a:r>
              <a:rPr lang="en-US" sz="1200" dirty="0">
                <a:latin typeface="Hind Light" charset="0"/>
                <a:ea typeface="Hind Light" charset="0"/>
                <a:cs typeface="Hind Light" charset="0"/>
              </a:rPr>
              <a:t>Spend an extra hour per week on </a:t>
            </a:r>
            <a:r>
              <a:rPr lang="en-US" sz="1200" dirty="0" err="1">
                <a:latin typeface="Hind Light" charset="0"/>
                <a:ea typeface="Hind Light" charset="0"/>
                <a:cs typeface="Hind Light" charset="0"/>
              </a:rPr>
              <a:t>Maths</a:t>
            </a:r>
            <a:r>
              <a:rPr lang="en-US" sz="1200" dirty="0">
                <a:latin typeface="Hind Light" charset="0"/>
                <a:ea typeface="Hind Light" charset="0"/>
                <a:cs typeface="Hind Light" charset="0"/>
              </a:rPr>
              <a:t> on a Wednesday</a:t>
            </a:r>
          </a:p>
          <a:p>
            <a:pPr>
              <a:lnSpc>
                <a:spcPct val="100000"/>
              </a:lnSpc>
            </a:pPr>
            <a:r>
              <a:rPr lang="en-US" sz="1200" dirty="0">
                <a:latin typeface="Hind Light" charset="0"/>
                <a:ea typeface="Hind Light" charset="0"/>
                <a:cs typeface="Hind Light" charset="0"/>
              </a:rPr>
              <a:t>Ask parents for extra help</a:t>
            </a:r>
          </a:p>
        </p:txBody>
      </p:sp>
    </p:spTree>
    <p:extLst>
      <p:ext uri="{BB962C8B-B14F-4D97-AF65-F5344CB8AC3E}">
        <p14:creationId xmlns:p14="http://schemas.microsoft.com/office/powerpoint/2010/main" val="1262022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Introducing </a:t>
            </a:r>
            <a:r>
              <a:rPr lang="en-US" dirty="0" err="1"/>
              <a:t>youHQ</a:t>
            </a:r>
            <a:r>
              <a:rPr lang="en-US" dirty="0"/>
              <a:t> </a:t>
            </a:r>
            <a:br>
              <a:rPr lang="en-US" dirty="0"/>
            </a:br>
            <a:r>
              <a:rPr lang="en-US" dirty="0">
                <a:solidFill>
                  <a:srgbClr val="96DEDE"/>
                </a:solidFill>
              </a:rPr>
              <a:t>Lesson plan templates</a:t>
            </a:r>
          </a:p>
        </p:txBody>
      </p:sp>
      <p:sp>
        <p:nvSpPr>
          <p:cNvPr id="6" name="Oval 5">
            <a:extLst>
              <a:ext uri="{FF2B5EF4-FFF2-40B4-BE49-F238E27FC236}">
                <a16:creationId xmlns:a16="http://schemas.microsoft.com/office/drawing/2014/main" id="{051B36B9-39B5-6DBD-CEF1-A6621B8F8837}"/>
              </a:ext>
            </a:extLst>
          </p:cNvPr>
          <p:cNvSpPr/>
          <p:nvPr/>
        </p:nvSpPr>
        <p:spPr>
          <a:xfrm>
            <a:off x="-1051867" y="-409983"/>
            <a:ext cx="3323968" cy="3323968"/>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14B88C4-4233-BEEF-0E36-171DBEFDBEAE}"/>
              </a:ext>
            </a:extLst>
          </p:cNvPr>
          <p:cNvSpPr/>
          <p:nvPr/>
        </p:nvSpPr>
        <p:spPr>
          <a:xfrm>
            <a:off x="9470360" y="886635"/>
            <a:ext cx="309077" cy="30907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rot="18359648">
            <a:off x="10167493" y="2108073"/>
            <a:ext cx="109728" cy="109728"/>
            <a:chOff x="3435080" y="5349240"/>
            <a:chExt cx="239300" cy="239300"/>
          </a:xfrm>
        </p:grpSpPr>
        <p:cxnSp>
          <p:nvCxnSpPr>
            <p:cNvPr id="9" name="Straight Connector 8"/>
            <p:cNvCxnSpPr/>
            <p:nvPr/>
          </p:nvCxnSpPr>
          <p:spPr>
            <a:xfrm>
              <a:off x="3554730" y="5349240"/>
              <a:ext cx="0" cy="239300"/>
            </a:xfrm>
            <a:prstGeom prst="line">
              <a:avLst/>
            </a:prstGeom>
            <a:ln w="38100" cap="rnd">
              <a:solidFill>
                <a:srgbClr val="1A9699"/>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554730" y="5349240"/>
              <a:ext cx="0" cy="239300"/>
            </a:xfrm>
            <a:prstGeom prst="line">
              <a:avLst/>
            </a:prstGeom>
            <a:ln w="38100" cap="rnd">
              <a:solidFill>
                <a:srgbClr val="1A9699"/>
              </a:solidFill>
            </a:ln>
          </p:spPr>
          <p:style>
            <a:lnRef idx="1">
              <a:schemeClr val="accent1"/>
            </a:lnRef>
            <a:fillRef idx="0">
              <a:schemeClr val="accent1"/>
            </a:fillRef>
            <a:effectRef idx="0">
              <a:schemeClr val="accent1"/>
            </a:effectRef>
            <a:fontRef idx="minor">
              <a:schemeClr val="tx1"/>
            </a:fontRef>
          </p:style>
        </p:cxnSp>
      </p:grpSp>
      <p:sp>
        <p:nvSpPr>
          <p:cNvPr id="11" name="Oval 10">
            <a:extLst>
              <a:ext uri="{FF2B5EF4-FFF2-40B4-BE49-F238E27FC236}">
                <a16:creationId xmlns:a16="http://schemas.microsoft.com/office/drawing/2014/main" id="{A14B88C4-4233-BEEF-0E36-171DBEFDBEAE}"/>
              </a:ext>
            </a:extLst>
          </p:cNvPr>
          <p:cNvSpPr/>
          <p:nvPr/>
        </p:nvSpPr>
        <p:spPr>
          <a:xfrm>
            <a:off x="7679835" y="493686"/>
            <a:ext cx="160403" cy="160403"/>
          </a:xfrm>
          <a:prstGeom prst="ellipse">
            <a:avLst/>
          </a:prstGeom>
          <a:noFill/>
          <a:ln w="38100">
            <a:solidFill>
              <a:srgbClr val="99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3849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748053"/>
            <a:ext cx="10515600" cy="1325563"/>
          </a:xfrm>
        </p:spPr>
        <p:txBody>
          <a:bodyPr>
            <a:normAutofit/>
          </a:bodyPr>
          <a:lstStyle/>
          <a:p>
            <a:r>
              <a:rPr lang="en-US" dirty="0"/>
              <a:t>Introducing </a:t>
            </a:r>
            <a:r>
              <a:rPr lang="en-US" dirty="0" err="1"/>
              <a:t>youHQ</a:t>
            </a:r>
            <a:r>
              <a:rPr lang="en-US" dirty="0"/>
              <a:t> to your class</a:t>
            </a:r>
          </a:p>
        </p:txBody>
      </p:sp>
      <p:sp>
        <p:nvSpPr>
          <p:cNvPr id="6" name="Title 3"/>
          <p:cNvSpPr txBox="1">
            <a:spLocks/>
          </p:cNvSpPr>
          <p:nvPr/>
        </p:nvSpPr>
        <p:spPr>
          <a:xfrm>
            <a:off x="838200" y="397782"/>
            <a:ext cx="10515600"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1800" dirty="0"/>
              <a:t>LESSON PLAN TEMPLATES</a:t>
            </a:r>
            <a:endParaRPr lang="en-US" sz="1800" i="1" dirty="0"/>
          </a:p>
        </p:txBody>
      </p:sp>
      <p:sp>
        <p:nvSpPr>
          <p:cNvPr id="8" name="Content Placeholder 1"/>
          <p:cNvSpPr txBox="1">
            <a:spLocks/>
          </p:cNvSpPr>
          <p:nvPr/>
        </p:nvSpPr>
        <p:spPr>
          <a:xfrm>
            <a:off x="838199" y="2302215"/>
            <a:ext cx="7447961" cy="4419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en-US" sz="1400" b="1" dirty="0"/>
              <a:t>Session 1 	</a:t>
            </a:r>
            <a:r>
              <a:rPr lang="en-US" sz="1400" dirty="0">
                <a:latin typeface="Hind Light" charset="0"/>
                <a:ea typeface="Hind Light" charset="0"/>
                <a:cs typeface="Hind Light" charset="0"/>
              </a:rPr>
              <a:t>Logging in, intro genie and mood check-in </a:t>
            </a:r>
            <a:r>
              <a:rPr lang="en-US" sz="1400" dirty="0">
                <a:solidFill>
                  <a:srgbClr val="1A9699"/>
                </a:solidFill>
                <a:latin typeface="Hind Light" charset="0"/>
                <a:ea typeface="Hind Light" charset="0"/>
                <a:cs typeface="Hind Light" charset="0"/>
              </a:rPr>
              <a:t>(15-20 mins)</a:t>
            </a:r>
            <a:endParaRPr lang="en-US" sz="1400" dirty="0">
              <a:latin typeface="Hind Light" charset="0"/>
              <a:ea typeface="Hind Light" charset="0"/>
              <a:cs typeface="Hind Light" charset="0"/>
            </a:endParaRPr>
          </a:p>
          <a:p>
            <a:pPr marL="0" indent="0">
              <a:lnSpc>
                <a:spcPct val="200000"/>
              </a:lnSpc>
              <a:buNone/>
            </a:pPr>
            <a:r>
              <a:rPr lang="en-US" sz="1400" b="1" dirty="0"/>
              <a:t>Session 2 	</a:t>
            </a:r>
            <a:r>
              <a:rPr lang="en-US" sz="1400" dirty="0">
                <a:latin typeface="Hind Light" charset="0"/>
                <a:ea typeface="Hind Light" charset="0"/>
                <a:cs typeface="Hind Light" charset="0"/>
              </a:rPr>
              <a:t>What are values and what are your values? </a:t>
            </a:r>
            <a:r>
              <a:rPr lang="en-US" sz="1400" dirty="0">
                <a:solidFill>
                  <a:srgbClr val="1A9699"/>
                </a:solidFill>
                <a:latin typeface="Hind Light" charset="0"/>
                <a:ea typeface="Hind Light" charset="0"/>
                <a:cs typeface="Hind Light" charset="0"/>
              </a:rPr>
              <a:t>(15-20 mins)</a:t>
            </a:r>
          </a:p>
          <a:p>
            <a:pPr marL="0" indent="0">
              <a:lnSpc>
                <a:spcPct val="200000"/>
              </a:lnSpc>
              <a:buNone/>
            </a:pPr>
            <a:r>
              <a:rPr lang="en-US" sz="1400" b="1" dirty="0"/>
              <a:t>Session 3 	</a:t>
            </a:r>
            <a:r>
              <a:rPr lang="en-US" sz="1400" dirty="0">
                <a:latin typeface="Hind Light" charset="0"/>
                <a:ea typeface="Hind Light" charset="0"/>
                <a:cs typeface="Hind Light" charset="0"/>
              </a:rPr>
              <a:t>Setting goals and actions in line with my values </a:t>
            </a:r>
            <a:r>
              <a:rPr lang="en-US" sz="1400" dirty="0">
                <a:solidFill>
                  <a:srgbClr val="1A9699"/>
                </a:solidFill>
                <a:latin typeface="Hind Light" charset="0"/>
                <a:ea typeface="Hind Light" charset="0"/>
                <a:cs typeface="Hind Light" charset="0"/>
              </a:rPr>
              <a:t>(15-20 mins)</a:t>
            </a:r>
            <a:endParaRPr lang="en-US" sz="1400" dirty="0">
              <a:latin typeface="Hind Light" charset="0"/>
              <a:ea typeface="Hind Light" charset="0"/>
              <a:cs typeface="Hind Light" charset="0"/>
            </a:endParaRPr>
          </a:p>
          <a:p>
            <a:pPr marL="0" indent="0">
              <a:lnSpc>
                <a:spcPct val="200000"/>
              </a:lnSpc>
              <a:buNone/>
            </a:pPr>
            <a:r>
              <a:rPr lang="en-US" sz="1400" b="1" dirty="0"/>
              <a:t>Session 4 	</a:t>
            </a:r>
            <a:r>
              <a:rPr lang="en-US" sz="1400" dirty="0">
                <a:latin typeface="Hind Light" charset="0"/>
                <a:ea typeface="Hind Light" charset="0"/>
                <a:cs typeface="Hind Light" charset="0"/>
              </a:rPr>
              <a:t>Avatars and exploring the dashboard </a:t>
            </a:r>
            <a:r>
              <a:rPr lang="en-US" sz="1400" dirty="0">
                <a:solidFill>
                  <a:srgbClr val="1A9699"/>
                </a:solidFill>
                <a:latin typeface="Hind Light" charset="0"/>
                <a:ea typeface="Hind Light" charset="0"/>
                <a:cs typeface="Hind Light" charset="0"/>
              </a:rPr>
              <a:t>(15-20 mins)</a:t>
            </a:r>
            <a:endParaRPr lang="en-US" sz="1400" dirty="0">
              <a:latin typeface="Hind Light" charset="0"/>
              <a:ea typeface="Hind Light" charset="0"/>
              <a:cs typeface="Hind Light" charset="0"/>
            </a:endParaRPr>
          </a:p>
          <a:p>
            <a:pPr marL="0" indent="0">
              <a:lnSpc>
                <a:spcPct val="200000"/>
              </a:lnSpc>
              <a:buNone/>
            </a:pPr>
            <a:r>
              <a:rPr lang="en-US" sz="1400" b="1" dirty="0"/>
              <a:t>Session 5 	</a:t>
            </a:r>
            <a:r>
              <a:rPr lang="en-US" sz="1400" dirty="0">
                <a:latin typeface="Hind Light" charset="0"/>
                <a:ea typeface="Hind Light" charset="0"/>
                <a:cs typeface="Hind Light" charset="0"/>
              </a:rPr>
              <a:t>Achievements and GOALd! </a:t>
            </a:r>
            <a:r>
              <a:rPr lang="en-US" sz="1400" dirty="0">
                <a:solidFill>
                  <a:srgbClr val="1A9699"/>
                </a:solidFill>
                <a:latin typeface="Hind Light" charset="0"/>
                <a:ea typeface="Hind Light" charset="0"/>
                <a:cs typeface="Hind Light" charset="0"/>
              </a:rPr>
              <a:t>(15-20 mins)</a:t>
            </a:r>
            <a:endParaRPr lang="en-US" sz="1400" dirty="0">
              <a:latin typeface="Hind Light" charset="0"/>
              <a:ea typeface="Hind Light" charset="0"/>
              <a:cs typeface="Hind Light" charset="0"/>
            </a:endParaRPr>
          </a:p>
          <a:p>
            <a:pPr marL="0" indent="0">
              <a:lnSpc>
                <a:spcPct val="200000"/>
              </a:lnSpc>
              <a:buNone/>
            </a:pPr>
            <a:r>
              <a:rPr lang="en-US" sz="1400" b="1" dirty="0"/>
              <a:t>Session 6 	</a:t>
            </a:r>
            <a:r>
              <a:rPr lang="en-US" sz="1400" dirty="0">
                <a:latin typeface="Hind Light" charset="0"/>
                <a:ea typeface="Hind Light" charset="0"/>
                <a:cs typeface="Hind Light" charset="0"/>
              </a:rPr>
              <a:t>Snapshot report &amp; Ideas </a:t>
            </a:r>
            <a:r>
              <a:rPr lang="en-US" sz="1400" dirty="0">
                <a:solidFill>
                  <a:srgbClr val="1A9699"/>
                </a:solidFill>
                <a:latin typeface="Hind Light" charset="0"/>
                <a:ea typeface="Hind Light" charset="0"/>
                <a:cs typeface="Hind Light" charset="0"/>
              </a:rPr>
              <a:t>(15-20 mins)</a:t>
            </a:r>
          </a:p>
          <a:p>
            <a:pPr marL="0" indent="0">
              <a:lnSpc>
                <a:spcPct val="200000"/>
              </a:lnSpc>
              <a:buNone/>
            </a:pPr>
            <a:endParaRPr lang="en-US" sz="1400" dirty="0">
              <a:latin typeface="Hind Light" charset="0"/>
              <a:ea typeface="Hind Light" charset="0"/>
              <a:cs typeface="Hind Light" charset="0"/>
            </a:endParaRPr>
          </a:p>
          <a:p>
            <a:pPr marL="0" indent="0">
              <a:lnSpc>
                <a:spcPct val="200000"/>
              </a:lnSpc>
              <a:buNone/>
            </a:pPr>
            <a:endParaRPr lang="en-US" sz="1400" dirty="0">
              <a:solidFill>
                <a:srgbClr val="1A9699"/>
              </a:solidFill>
              <a:latin typeface="Hind Light" charset="0"/>
              <a:ea typeface="Hind Light" charset="0"/>
              <a:cs typeface="Hind Light" charset="0"/>
            </a:endParaRPr>
          </a:p>
          <a:p>
            <a:pPr marL="0" indent="0">
              <a:lnSpc>
                <a:spcPct val="200000"/>
              </a:lnSpc>
              <a:buNone/>
            </a:pPr>
            <a:endParaRPr lang="en-US" sz="1400" dirty="0">
              <a:latin typeface="Hind Light" charset="0"/>
              <a:ea typeface="Hind Light" charset="0"/>
              <a:cs typeface="Hind Light" charset="0"/>
            </a:endParaRPr>
          </a:p>
        </p:txBody>
      </p:sp>
    </p:spTree>
    <p:extLst>
      <p:ext uri="{BB962C8B-B14F-4D97-AF65-F5344CB8AC3E}">
        <p14:creationId xmlns:p14="http://schemas.microsoft.com/office/powerpoint/2010/main" val="1071144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8094" y="1469502"/>
            <a:ext cx="2860906" cy="779873"/>
          </a:xfrm>
          <a:prstGeom prst="rect">
            <a:avLst/>
          </a:prstGeom>
          <a:solidFill>
            <a:srgbClr val="96DEDE"/>
          </a:solidFill>
          <a:ln>
            <a:solidFill>
              <a:srgbClr val="96D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1"/>
          <p:cNvSpPr txBox="1">
            <a:spLocks/>
          </p:cNvSpPr>
          <p:nvPr/>
        </p:nvSpPr>
        <p:spPr>
          <a:xfrm>
            <a:off x="850795" y="1646532"/>
            <a:ext cx="2183350" cy="4684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b="1" dirty="0"/>
              <a:t>What will you be able to do by the end of the </a:t>
            </a:r>
            <a:r>
              <a:rPr lang="en-US" sz="1200" b="1"/>
              <a:t>session?</a:t>
            </a:r>
            <a:endParaRPr lang="en-US" sz="1200" dirty="0"/>
          </a:p>
        </p:txBody>
      </p:sp>
      <p:sp>
        <p:nvSpPr>
          <p:cNvPr id="17" name="Rectangle 16"/>
          <p:cNvSpPr/>
          <p:nvPr/>
        </p:nvSpPr>
        <p:spPr>
          <a:xfrm>
            <a:off x="608093" y="2225537"/>
            <a:ext cx="2860906" cy="2149029"/>
          </a:xfrm>
          <a:prstGeom prst="rect">
            <a:avLst/>
          </a:prstGeom>
          <a:noFill/>
          <a:ln>
            <a:solidFill>
              <a:srgbClr val="96D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1"/>
          <p:cNvSpPr txBox="1">
            <a:spLocks/>
          </p:cNvSpPr>
          <p:nvPr/>
        </p:nvSpPr>
        <p:spPr>
          <a:xfrm>
            <a:off x="662240" y="2558725"/>
            <a:ext cx="2607356" cy="17193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75" indent="-142875" fontAlgn="base"/>
            <a:r>
              <a:rPr lang="en-US" sz="1100" dirty="0"/>
              <a:t>Log in to youHQ successfully</a:t>
            </a:r>
          </a:p>
          <a:p>
            <a:pPr marL="142875" indent="-142875" fontAlgn="base"/>
            <a:r>
              <a:rPr lang="en-US" sz="1100" dirty="0"/>
              <a:t>Read through what </a:t>
            </a:r>
            <a:r>
              <a:rPr lang="en-US" sz="1100" dirty="0" err="1"/>
              <a:t>youHQ</a:t>
            </a:r>
            <a:r>
              <a:rPr lang="en-US" sz="1100" dirty="0"/>
              <a:t> is and why your school is passionate it will help you</a:t>
            </a:r>
          </a:p>
          <a:p>
            <a:pPr marL="142875" indent="-142875" fontAlgn="base"/>
            <a:r>
              <a:rPr lang="en-US" sz="1100" dirty="0"/>
              <a:t>Register your current mood and a reason why you think you might be feeling that way</a:t>
            </a:r>
          </a:p>
        </p:txBody>
      </p:sp>
      <p:sp>
        <p:nvSpPr>
          <p:cNvPr id="19" name="Rectangle 18"/>
          <p:cNvSpPr/>
          <p:nvPr/>
        </p:nvSpPr>
        <p:spPr>
          <a:xfrm>
            <a:off x="3711700" y="1490872"/>
            <a:ext cx="1351548" cy="758503"/>
          </a:xfrm>
          <a:prstGeom prst="rect">
            <a:avLst/>
          </a:prstGeom>
          <a:solidFill>
            <a:srgbClr val="E097AA"/>
          </a:solidFill>
          <a:ln>
            <a:solidFill>
              <a:srgbClr val="E09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1"/>
          <p:cNvSpPr txBox="1">
            <a:spLocks/>
          </p:cNvSpPr>
          <p:nvPr/>
        </p:nvSpPr>
        <p:spPr>
          <a:xfrm>
            <a:off x="3942784" y="1722370"/>
            <a:ext cx="900363" cy="286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nb-NO" sz="1200" b="1" dirty="0"/>
              <a:t>0-5 mins</a:t>
            </a:r>
            <a:endParaRPr lang="en-US" sz="1200" dirty="0"/>
          </a:p>
        </p:txBody>
      </p:sp>
      <p:sp>
        <p:nvSpPr>
          <p:cNvPr id="21" name="Rectangle 20"/>
          <p:cNvSpPr/>
          <p:nvPr/>
        </p:nvSpPr>
        <p:spPr>
          <a:xfrm>
            <a:off x="3711700" y="1490873"/>
            <a:ext cx="4915413" cy="4480436"/>
          </a:xfrm>
          <a:prstGeom prst="rect">
            <a:avLst/>
          </a:prstGeom>
          <a:noFill/>
          <a:ln>
            <a:solidFill>
              <a:srgbClr val="E09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1"/>
          <p:cNvSpPr txBox="1">
            <a:spLocks/>
          </p:cNvSpPr>
          <p:nvPr/>
        </p:nvSpPr>
        <p:spPr>
          <a:xfrm>
            <a:off x="3881127" y="2492972"/>
            <a:ext cx="4611709" cy="2134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100" dirty="0"/>
              <a:t>Find your log in email (search for “life on time” and check your junk folder). Click on the link in the email or if you are using </a:t>
            </a:r>
            <a:r>
              <a:rPr lang="en-US" sz="1100" dirty="0" err="1"/>
              <a:t>youHQ</a:t>
            </a:r>
            <a:r>
              <a:rPr lang="en-US" sz="1100" dirty="0"/>
              <a:t> as an app on your device, open the app and enter the details as they appear. If you copy and paste the password, make sure there are no spaces, or it won’t work!</a:t>
            </a:r>
          </a:p>
        </p:txBody>
      </p:sp>
      <p:grpSp>
        <p:nvGrpSpPr>
          <p:cNvPr id="31" name="Group 30"/>
          <p:cNvGrpSpPr/>
          <p:nvPr/>
        </p:nvGrpSpPr>
        <p:grpSpPr>
          <a:xfrm>
            <a:off x="3989791" y="3560194"/>
            <a:ext cx="1995372" cy="1925247"/>
            <a:chOff x="7283391" y="2603920"/>
            <a:chExt cx="3710748" cy="3580338"/>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3391" y="2603920"/>
              <a:ext cx="3710748" cy="3580338"/>
            </a:xfrm>
            <a:prstGeom prst="rect">
              <a:avLst/>
            </a:prstGeom>
            <a:effectLst>
              <a:outerShdw blurRad="50800" dist="38100" dir="2700000" algn="tl" rotWithShape="0">
                <a:prstClr val="black">
                  <a:alpha val="40000"/>
                </a:prstClr>
              </a:outerShdw>
            </a:effectLst>
          </p:spPr>
        </p:pic>
        <p:sp>
          <p:nvSpPr>
            <p:cNvPr id="27" name="Rectangle 26"/>
            <p:cNvSpPr/>
            <p:nvPr/>
          </p:nvSpPr>
          <p:spPr>
            <a:xfrm>
              <a:off x="7945989" y="3755397"/>
              <a:ext cx="518323" cy="122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126912" y="3575997"/>
              <a:ext cx="518323" cy="122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810003" y="3709798"/>
              <a:ext cx="938440" cy="228947"/>
            </a:xfrm>
            <a:prstGeom prst="rect">
              <a:avLst/>
            </a:prstGeom>
            <a:noFill/>
          </p:spPr>
          <p:txBody>
            <a:bodyPr wrap="square" rtlCol="0">
              <a:spAutoFit/>
            </a:bodyPr>
            <a:lstStyle/>
            <a:p>
              <a:r>
                <a:rPr lang="en-US" sz="200"/>
                <a:t>NEWSCHOOL</a:t>
              </a:r>
            </a:p>
          </p:txBody>
        </p:sp>
        <p:sp>
          <p:nvSpPr>
            <p:cNvPr id="30" name="TextBox 29"/>
            <p:cNvSpPr txBox="1"/>
            <p:nvPr/>
          </p:nvSpPr>
          <p:spPr>
            <a:xfrm>
              <a:off x="7985629" y="3532704"/>
              <a:ext cx="938440" cy="228947"/>
            </a:xfrm>
            <a:prstGeom prst="rect">
              <a:avLst/>
            </a:prstGeom>
            <a:noFill/>
          </p:spPr>
          <p:txBody>
            <a:bodyPr wrap="square" rtlCol="0">
              <a:spAutoFit/>
            </a:bodyPr>
            <a:lstStyle/>
            <a:p>
              <a:r>
                <a:rPr lang="en-US" sz="200" dirty="0"/>
                <a:t>6888DD5D54</a:t>
              </a:r>
            </a:p>
          </p:txBody>
        </p:sp>
      </p:grpSp>
      <p:sp>
        <p:nvSpPr>
          <p:cNvPr id="23" name="Rectangle 22"/>
          <p:cNvSpPr/>
          <p:nvPr/>
        </p:nvSpPr>
        <p:spPr>
          <a:xfrm>
            <a:off x="8847214" y="1490872"/>
            <a:ext cx="1351548" cy="624143"/>
          </a:xfrm>
          <a:prstGeom prst="rect">
            <a:avLst/>
          </a:prstGeom>
          <a:solidFill>
            <a:srgbClr val="FFDA50"/>
          </a:solidFill>
          <a:ln>
            <a:solidFill>
              <a:srgbClr val="FFD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1"/>
          <p:cNvSpPr txBox="1">
            <a:spLocks/>
          </p:cNvSpPr>
          <p:nvPr/>
        </p:nvSpPr>
        <p:spPr>
          <a:xfrm>
            <a:off x="9078298" y="1647635"/>
            <a:ext cx="900363" cy="286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nb-NO" sz="1200" b="1" dirty="0"/>
              <a:t>5-10 mins</a:t>
            </a:r>
            <a:endParaRPr lang="en-US" sz="1200" dirty="0"/>
          </a:p>
        </p:txBody>
      </p:sp>
      <p:sp>
        <p:nvSpPr>
          <p:cNvPr id="25" name="Rectangle 24"/>
          <p:cNvSpPr/>
          <p:nvPr/>
        </p:nvSpPr>
        <p:spPr>
          <a:xfrm>
            <a:off x="8847215" y="1492735"/>
            <a:ext cx="2359716" cy="2262649"/>
          </a:xfrm>
          <a:prstGeom prst="rect">
            <a:avLst/>
          </a:prstGeom>
          <a:noFill/>
          <a:ln>
            <a:solidFill>
              <a:srgbClr val="FFD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1"/>
          <p:cNvSpPr txBox="1">
            <a:spLocks/>
          </p:cNvSpPr>
          <p:nvPr/>
        </p:nvSpPr>
        <p:spPr>
          <a:xfrm>
            <a:off x="8914345" y="2492973"/>
            <a:ext cx="2128632" cy="8598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100" dirty="0"/>
              <a:t>Go through the first 5 slides explaining what </a:t>
            </a:r>
            <a:r>
              <a:rPr lang="en-US" sz="1100" dirty="0" err="1"/>
              <a:t>youHQ</a:t>
            </a:r>
            <a:r>
              <a:rPr lang="en-US" sz="1100" dirty="0"/>
              <a:t> is, how the school will use it and how it will help with your wellbeing.</a:t>
            </a:r>
          </a:p>
        </p:txBody>
      </p:sp>
      <p:sp>
        <p:nvSpPr>
          <p:cNvPr id="33" name="Title 3"/>
          <p:cNvSpPr txBox="1">
            <a:spLocks/>
          </p:cNvSpPr>
          <p:nvPr/>
        </p:nvSpPr>
        <p:spPr>
          <a:xfrm>
            <a:off x="466512" y="317233"/>
            <a:ext cx="7973367" cy="8049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2000">
                <a:solidFill>
                  <a:srgbClr val="1A9699"/>
                </a:solidFill>
              </a:rPr>
              <a:t>LESSION 1 (15-25): </a:t>
            </a:r>
            <a:r>
              <a:rPr lang="en-US" sz="2000" dirty="0"/>
              <a:t>Logging in, intro genie and mood check in</a:t>
            </a:r>
          </a:p>
        </p:txBody>
      </p:sp>
    </p:spTree>
    <p:extLst>
      <p:ext uri="{BB962C8B-B14F-4D97-AF65-F5344CB8AC3E}">
        <p14:creationId xmlns:p14="http://schemas.microsoft.com/office/powerpoint/2010/main" val="77442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88818" y="1371660"/>
            <a:ext cx="1351548" cy="584348"/>
          </a:xfrm>
          <a:prstGeom prst="rect">
            <a:avLst/>
          </a:prstGeom>
          <a:solidFill>
            <a:srgbClr val="1A528D"/>
          </a:solidFill>
          <a:ln>
            <a:solidFill>
              <a:srgbClr val="1A52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1"/>
          <p:cNvSpPr txBox="1">
            <a:spLocks/>
          </p:cNvSpPr>
          <p:nvPr/>
        </p:nvSpPr>
        <p:spPr>
          <a:xfrm>
            <a:off x="819902" y="1534368"/>
            <a:ext cx="900363" cy="28680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cs-CZ" sz="1200" b="1" dirty="0">
                <a:solidFill>
                  <a:schemeClr val="bg1"/>
                </a:solidFill>
              </a:rPr>
              <a:t>10-20</a:t>
            </a:r>
            <a:r>
              <a:rPr lang="nb-NO" sz="1200" b="1" dirty="0">
                <a:solidFill>
                  <a:schemeClr val="bg1"/>
                </a:solidFill>
              </a:rPr>
              <a:t> mins</a:t>
            </a:r>
            <a:endParaRPr lang="en-US" sz="1200" dirty="0">
              <a:solidFill>
                <a:schemeClr val="bg1"/>
              </a:solidFill>
            </a:endParaRPr>
          </a:p>
        </p:txBody>
      </p:sp>
      <p:sp>
        <p:nvSpPr>
          <p:cNvPr id="25" name="Rectangle 24"/>
          <p:cNvSpPr/>
          <p:nvPr/>
        </p:nvSpPr>
        <p:spPr>
          <a:xfrm>
            <a:off x="588819" y="1371659"/>
            <a:ext cx="5978235" cy="3871036"/>
          </a:xfrm>
          <a:prstGeom prst="rect">
            <a:avLst/>
          </a:prstGeom>
          <a:noFill/>
          <a:ln>
            <a:solidFill>
              <a:srgbClr val="1A52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1"/>
          <p:cNvSpPr txBox="1">
            <a:spLocks/>
          </p:cNvSpPr>
          <p:nvPr/>
        </p:nvSpPr>
        <p:spPr>
          <a:xfrm>
            <a:off x="741543" y="2120541"/>
            <a:ext cx="3020137" cy="34562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100" dirty="0"/>
              <a:t>Click on Launch surveys and complete the WHO-5 (World Health </a:t>
            </a:r>
            <a:r>
              <a:rPr lang="en-US" sz="1100" dirty="0" err="1"/>
              <a:t>Organisation</a:t>
            </a:r>
            <a:r>
              <a:rPr lang="en-US" sz="1100" dirty="0"/>
              <a:t>, 5 question) </a:t>
            </a:r>
            <a:r>
              <a:rPr lang="en-US" sz="1100" b="1" dirty="0"/>
              <a:t>wellbeing survey</a:t>
            </a:r>
            <a:r>
              <a:rPr lang="en-US" sz="1100" dirty="0"/>
              <a:t>. For each question select the most accurate answer from “All the time” all the way to “at no time”. It’s important you are honest. Remember, this is not a test.</a:t>
            </a:r>
          </a:p>
          <a:p>
            <a:pPr marL="0" indent="0">
              <a:lnSpc>
                <a:spcPct val="100000"/>
              </a:lnSpc>
              <a:buNone/>
            </a:pPr>
            <a:r>
              <a:rPr lang="en-US" sz="1100" dirty="0"/>
              <a:t>When this is done the ‘</a:t>
            </a:r>
            <a:r>
              <a:rPr lang="en-US" sz="1100" b="1" dirty="0"/>
              <a:t>mood check-in</a:t>
            </a:r>
            <a:r>
              <a:rPr lang="en-US" sz="1100" dirty="0"/>
              <a:t>’ will automatically appear. Select the mood emoji image that best reflects how you are feeling right now. Think about a possible reason why you might be feeling this way. This is called emotional intelligence and is a skill (many adults struggle with this!). If you can develop this now it will help you mentally in the future (we are improving your mental fitness, you’re welcome)!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5614" y="2120541"/>
            <a:ext cx="2175913" cy="1163043"/>
          </a:xfrm>
          <a:prstGeom prst="rect">
            <a:avLst/>
          </a:prstGeom>
        </p:spPr>
      </p:pic>
      <p:sp>
        <p:nvSpPr>
          <p:cNvPr id="36" name="Rectangle 35"/>
          <p:cNvSpPr/>
          <p:nvPr/>
        </p:nvSpPr>
        <p:spPr>
          <a:xfrm>
            <a:off x="6798137" y="1358558"/>
            <a:ext cx="1351548" cy="624143"/>
          </a:xfrm>
          <a:prstGeom prst="rect">
            <a:avLst/>
          </a:prstGeom>
          <a:solidFill>
            <a:srgbClr val="1A9699"/>
          </a:solidFill>
          <a:ln>
            <a:solidFill>
              <a:srgbClr val="1A9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Content Placeholder 1"/>
          <p:cNvSpPr txBox="1">
            <a:spLocks/>
          </p:cNvSpPr>
          <p:nvPr/>
        </p:nvSpPr>
        <p:spPr>
          <a:xfrm>
            <a:off x="7029221" y="1515321"/>
            <a:ext cx="900363" cy="28680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is-IS" sz="1200" b="1" dirty="0">
                <a:solidFill>
                  <a:schemeClr val="bg1"/>
                </a:solidFill>
              </a:rPr>
              <a:t>20-25</a:t>
            </a:r>
            <a:r>
              <a:rPr lang="nb-NO" sz="1200" b="1" dirty="0">
                <a:solidFill>
                  <a:schemeClr val="bg1"/>
                </a:solidFill>
              </a:rPr>
              <a:t> mins</a:t>
            </a:r>
            <a:endParaRPr lang="en-US" sz="1200" dirty="0">
              <a:solidFill>
                <a:schemeClr val="bg1"/>
              </a:solidFill>
            </a:endParaRPr>
          </a:p>
        </p:txBody>
      </p:sp>
      <p:sp>
        <p:nvSpPr>
          <p:cNvPr id="38" name="Rectangle 37"/>
          <p:cNvSpPr/>
          <p:nvPr/>
        </p:nvSpPr>
        <p:spPr>
          <a:xfrm>
            <a:off x="6798137" y="1358558"/>
            <a:ext cx="4733913" cy="3882674"/>
          </a:xfrm>
          <a:prstGeom prst="rect">
            <a:avLst/>
          </a:prstGeom>
          <a:noFill/>
          <a:ln>
            <a:solidFill>
              <a:srgbClr val="1A9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ontent Placeholder 1"/>
          <p:cNvSpPr txBox="1">
            <a:spLocks/>
          </p:cNvSpPr>
          <p:nvPr/>
        </p:nvSpPr>
        <p:spPr>
          <a:xfrm>
            <a:off x="7029222" y="2139465"/>
            <a:ext cx="4306280" cy="287321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100" dirty="0"/>
              <a:t>If you complete this, why not play around with the avatar feature, help one of your friends or perhaps start a group discussion on personal reflection with your tutor or teacher;</a:t>
            </a:r>
          </a:p>
          <a:p>
            <a:pPr marL="0" indent="0">
              <a:lnSpc>
                <a:spcPct val="110000"/>
              </a:lnSpc>
              <a:buNone/>
            </a:pPr>
            <a:r>
              <a:rPr lang="en-US" sz="1100" dirty="0"/>
              <a:t>What’s the point? Does it help? Is it a skill we should all have? Is it easy?</a:t>
            </a:r>
          </a:p>
          <a:p>
            <a:pPr marL="0" indent="0">
              <a:lnSpc>
                <a:spcPct val="110000"/>
              </a:lnSpc>
              <a:buNone/>
            </a:pPr>
            <a:r>
              <a:rPr lang="en-US" sz="1100" dirty="0"/>
              <a:t>Once your tutor/teacher is happy then;</a:t>
            </a:r>
          </a:p>
          <a:p>
            <a:pPr marL="0" indent="0" fontAlgn="base">
              <a:lnSpc>
                <a:spcPct val="110000"/>
              </a:lnSpc>
              <a:buNone/>
            </a:pPr>
            <a:r>
              <a:rPr lang="en-US" sz="1100" dirty="0"/>
              <a:t>Click ‘skip genie’ in the top right of your screen</a:t>
            </a:r>
          </a:p>
          <a:p>
            <a:pPr marL="0" indent="0" fontAlgn="base">
              <a:lnSpc>
                <a:spcPct val="110000"/>
              </a:lnSpc>
              <a:buNone/>
            </a:pPr>
            <a:r>
              <a:rPr lang="en-US" sz="1100" dirty="0"/>
              <a:t>Click on the drop-down arrow and go to ‘profile settings’. Change your password to something memorable and keep a note of it somewhere safe!</a:t>
            </a:r>
          </a:p>
          <a:p>
            <a:pPr marL="0" indent="0" fontAlgn="base">
              <a:lnSpc>
                <a:spcPct val="110000"/>
              </a:lnSpc>
              <a:buNone/>
            </a:pPr>
            <a:r>
              <a:rPr lang="en-US" sz="1100" dirty="0"/>
              <a:t>logout by clicking on the same drop-down arrow by the avatar on the top right of your screen</a:t>
            </a:r>
          </a:p>
          <a:p>
            <a:pPr marL="0" indent="0">
              <a:lnSpc>
                <a:spcPct val="110000"/>
              </a:lnSpc>
              <a:buNone/>
            </a:pPr>
            <a:r>
              <a:rPr lang="en-US" sz="1100" b="1" dirty="0"/>
              <a:t>That wasn’t too bad, was it?! Well done!</a:t>
            </a:r>
            <a:endParaRPr lang="en-US" sz="1100" dirty="0"/>
          </a:p>
          <a:p>
            <a:pPr marL="0" indent="0">
              <a:lnSpc>
                <a:spcPct val="110000"/>
              </a:lnSpc>
              <a:buNone/>
            </a:pPr>
            <a:endParaRPr lang="en-US" sz="1100" dirty="0"/>
          </a:p>
        </p:txBody>
      </p:sp>
      <p:sp>
        <p:nvSpPr>
          <p:cNvPr id="47" name="Title 3"/>
          <p:cNvSpPr txBox="1">
            <a:spLocks/>
          </p:cNvSpPr>
          <p:nvPr/>
        </p:nvSpPr>
        <p:spPr>
          <a:xfrm>
            <a:off x="466512" y="317233"/>
            <a:ext cx="7973367" cy="8049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2000" dirty="0">
                <a:solidFill>
                  <a:srgbClr val="1A9699"/>
                </a:solidFill>
              </a:rPr>
              <a:t>LESSION 1 (15-25): </a:t>
            </a:r>
            <a:r>
              <a:rPr lang="en-US" sz="2000" dirty="0"/>
              <a:t>Logging in, intro genie and mood check in</a:t>
            </a:r>
          </a:p>
        </p:txBody>
      </p:sp>
      <p:sp>
        <p:nvSpPr>
          <p:cNvPr id="48" name="Rectangle 47"/>
          <p:cNvSpPr/>
          <p:nvPr/>
        </p:nvSpPr>
        <p:spPr>
          <a:xfrm>
            <a:off x="6798136" y="5439632"/>
            <a:ext cx="1483988" cy="624143"/>
          </a:xfrm>
          <a:prstGeom prst="rect">
            <a:avLst/>
          </a:prstGeom>
          <a:solidFill>
            <a:srgbClr val="FC6B64"/>
          </a:solidFill>
          <a:ln>
            <a:solidFill>
              <a:srgbClr val="FC6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6798136" y="5439632"/>
            <a:ext cx="4733913" cy="624143"/>
          </a:xfrm>
          <a:prstGeom prst="rect">
            <a:avLst/>
          </a:prstGeom>
          <a:noFill/>
          <a:ln>
            <a:solidFill>
              <a:srgbClr val="FC6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7346003" y="5557576"/>
            <a:ext cx="388253" cy="388253"/>
            <a:chOff x="8718793" y="1895038"/>
            <a:chExt cx="388253" cy="388253"/>
          </a:xfrm>
        </p:grpSpPr>
        <p:sp>
          <p:nvSpPr>
            <p:cNvPr id="51" name="Oval 50"/>
            <p:cNvSpPr/>
            <p:nvPr/>
          </p:nvSpPr>
          <p:spPr>
            <a:xfrm>
              <a:off x="8718793" y="1895038"/>
              <a:ext cx="388253" cy="38825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iangle 51"/>
            <p:cNvSpPr/>
            <p:nvPr/>
          </p:nvSpPr>
          <p:spPr>
            <a:xfrm rot="5400000">
              <a:off x="8835031" y="2001184"/>
              <a:ext cx="201130" cy="17338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Content Placeholder 1"/>
          <p:cNvSpPr txBox="1">
            <a:spLocks/>
          </p:cNvSpPr>
          <p:nvPr/>
        </p:nvSpPr>
        <p:spPr>
          <a:xfrm>
            <a:off x="8509981" y="5574017"/>
            <a:ext cx="1416195" cy="4807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200" dirty="0"/>
              <a:t>Watch intro video</a:t>
            </a:r>
          </a:p>
        </p:txBody>
      </p:sp>
      <p:sp>
        <p:nvSpPr>
          <p:cNvPr id="54" name="Content Placeholder 1"/>
          <p:cNvSpPr txBox="1">
            <a:spLocks/>
          </p:cNvSpPr>
          <p:nvPr/>
        </p:nvSpPr>
        <p:spPr>
          <a:xfrm>
            <a:off x="9926176" y="5593398"/>
            <a:ext cx="1189745" cy="4807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1200" b="0" i="0" u="sng" strike="noStrike" dirty="0">
                <a:solidFill>
                  <a:srgbClr val="0563C1"/>
                </a:solidFill>
                <a:effectLst/>
                <a:latin typeface="Hind" panose="02000000000000000000" pitchFamily="2" charset="77"/>
                <a:hlinkClick r:id="rId4"/>
              </a:rPr>
              <a:t>CLICK TO PLAY</a:t>
            </a:r>
            <a:endParaRPr lang="en-US" sz="900" dirty="0"/>
          </a:p>
        </p:txBody>
      </p:sp>
      <p:pic>
        <p:nvPicPr>
          <p:cNvPr id="4098" name="Picture 2">
            <a:extLst>
              <a:ext uri="{FF2B5EF4-FFF2-40B4-BE49-F238E27FC236}">
                <a16:creationId xmlns:a16="http://schemas.microsoft.com/office/drawing/2014/main" id="{7997A7A1-831C-0A8A-83C9-DF8D0F99A8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5614" y="3570085"/>
            <a:ext cx="2202049" cy="1115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316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a:t>
            </a:r>
            <a:r>
              <a:rPr lang="en-US" dirty="0" err="1"/>
              <a:t>youHQ</a:t>
            </a:r>
            <a:r>
              <a:rPr lang="en-US" dirty="0"/>
              <a:t>?</a:t>
            </a:r>
          </a:p>
        </p:txBody>
      </p:sp>
      <p:sp>
        <p:nvSpPr>
          <p:cNvPr id="6" name="Oval 5">
            <a:extLst>
              <a:ext uri="{FF2B5EF4-FFF2-40B4-BE49-F238E27FC236}">
                <a16:creationId xmlns:a16="http://schemas.microsoft.com/office/drawing/2014/main" id="{051B36B9-39B5-6DBD-CEF1-A6621B8F8837}"/>
              </a:ext>
            </a:extLst>
          </p:cNvPr>
          <p:cNvSpPr/>
          <p:nvPr/>
        </p:nvSpPr>
        <p:spPr>
          <a:xfrm>
            <a:off x="10391351" y="-604122"/>
            <a:ext cx="3323968" cy="3323968"/>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14B88C4-4233-BEEF-0E36-171DBEFDBEAE}"/>
              </a:ext>
            </a:extLst>
          </p:cNvPr>
          <p:cNvSpPr/>
          <p:nvPr/>
        </p:nvSpPr>
        <p:spPr>
          <a:xfrm>
            <a:off x="9470360" y="886635"/>
            <a:ext cx="309077" cy="30907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rot="18359648">
            <a:off x="1354799" y="594579"/>
            <a:ext cx="109728" cy="109728"/>
            <a:chOff x="3435080" y="5349240"/>
            <a:chExt cx="239300" cy="239300"/>
          </a:xfrm>
        </p:grpSpPr>
        <p:cxnSp>
          <p:nvCxnSpPr>
            <p:cNvPr id="9" name="Straight Connector 8"/>
            <p:cNvCxnSpPr/>
            <p:nvPr/>
          </p:nvCxnSpPr>
          <p:spPr>
            <a:xfrm>
              <a:off x="3554730" y="5349240"/>
              <a:ext cx="0" cy="239300"/>
            </a:xfrm>
            <a:prstGeom prst="line">
              <a:avLst/>
            </a:prstGeom>
            <a:ln w="38100" cap="rnd">
              <a:solidFill>
                <a:srgbClr val="1A9699"/>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554730" y="5349240"/>
              <a:ext cx="0" cy="239300"/>
            </a:xfrm>
            <a:prstGeom prst="line">
              <a:avLst/>
            </a:prstGeom>
            <a:ln w="38100" cap="rnd">
              <a:solidFill>
                <a:srgbClr val="1A9699"/>
              </a:solidFill>
            </a:ln>
          </p:spPr>
          <p:style>
            <a:lnRef idx="1">
              <a:schemeClr val="accent1"/>
            </a:lnRef>
            <a:fillRef idx="0">
              <a:schemeClr val="accent1"/>
            </a:fillRef>
            <a:effectRef idx="0">
              <a:schemeClr val="accent1"/>
            </a:effectRef>
            <a:fontRef idx="minor">
              <a:schemeClr val="tx1"/>
            </a:fontRef>
          </p:style>
        </p:cxnSp>
      </p:grpSp>
      <p:sp>
        <p:nvSpPr>
          <p:cNvPr id="11" name="Oval 10">
            <a:extLst>
              <a:ext uri="{FF2B5EF4-FFF2-40B4-BE49-F238E27FC236}">
                <a16:creationId xmlns:a16="http://schemas.microsoft.com/office/drawing/2014/main" id="{A14B88C4-4233-BEEF-0E36-171DBEFDBEAE}"/>
              </a:ext>
            </a:extLst>
          </p:cNvPr>
          <p:cNvSpPr/>
          <p:nvPr/>
        </p:nvSpPr>
        <p:spPr>
          <a:xfrm>
            <a:off x="1080252" y="1805651"/>
            <a:ext cx="160403" cy="160403"/>
          </a:xfrm>
          <a:prstGeom prst="ellipse">
            <a:avLst/>
          </a:prstGeom>
          <a:noFill/>
          <a:ln w="38100">
            <a:solidFill>
              <a:srgbClr val="99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487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8094" y="1469502"/>
            <a:ext cx="2860906" cy="779873"/>
          </a:xfrm>
          <a:prstGeom prst="rect">
            <a:avLst/>
          </a:prstGeom>
          <a:solidFill>
            <a:srgbClr val="96DEDE"/>
          </a:solidFill>
          <a:ln>
            <a:solidFill>
              <a:srgbClr val="96D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1"/>
          <p:cNvSpPr txBox="1">
            <a:spLocks/>
          </p:cNvSpPr>
          <p:nvPr/>
        </p:nvSpPr>
        <p:spPr>
          <a:xfrm>
            <a:off x="850795" y="1646532"/>
            <a:ext cx="2183350" cy="4684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b="1" dirty="0"/>
              <a:t>What will you be able to do by the end of the </a:t>
            </a:r>
            <a:r>
              <a:rPr lang="en-US" sz="1200" b="1"/>
              <a:t>session?</a:t>
            </a:r>
            <a:endParaRPr lang="en-US" sz="1200" dirty="0"/>
          </a:p>
        </p:txBody>
      </p:sp>
      <p:sp>
        <p:nvSpPr>
          <p:cNvPr id="17" name="Rectangle 16"/>
          <p:cNvSpPr/>
          <p:nvPr/>
        </p:nvSpPr>
        <p:spPr>
          <a:xfrm>
            <a:off x="608093" y="2225537"/>
            <a:ext cx="2860906" cy="2149029"/>
          </a:xfrm>
          <a:prstGeom prst="rect">
            <a:avLst/>
          </a:prstGeom>
          <a:noFill/>
          <a:ln>
            <a:solidFill>
              <a:srgbClr val="96D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1"/>
          <p:cNvSpPr txBox="1">
            <a:spLocks/>
          </p:cNvSpPr>
          <p:nvPr/>
        </p:nvSpPr>
        <p:spPr>
          <a:xfrm>
            <a:off x="662240" y="2558725"/>
            <a:ext cx="2607356" cy="1719373"/>
          </a:xfrm>
          <a:prstGeom prst="rect">
            <a:avLst/>
          </a:prstGeom>
        </p:spPr>
        <p:txBody>
          <a:bodyPr vert="horz" lIns="91440" tIns="45720" rIns="91440" bIns="45720" rtlCol="0">
            <a:normAutofit fontScale="62500" lnSpcReduction="20000"/>
          </a:bodyPr>
          <a:lstStyle>
            <a:defPPr>
              <a:defRPr lang="en-US"/>
            </a:defPPr>
            <a:lvl1pPr marL="142875" indent="-142875" fontAlgn="base">
              <a:lnSpc>
                <a:spcPct val="90000"/>
              </a:lnSpc>
              <a:spcBef>
                <a:spcPts val="1000"/>
              </a:spcBef>
              <a:buFont typeface="Arial" panose="020B0604020202020204" pitchFamily="34" charset="0"/>
              <a:buChar char="•"/>
              <a:defRPr sz="1100" b="1" i="0">
                <a:latin typeface="Hind" charset="0"/>
                <a:ea typeface="Hind" charset="0"/>
                <a:cs typeface="Hind" charset="0"/>
              </a:defRPr>
            </a:lvl1pPr>
            <a:lvl2pPr marL="685800" indent="-228600">
              <a:lnSpc>
                <a:spcPct val="90000"/>
              </a:lnSpc>
              <a:spcBef>
                <a:spcPts val="500"/>
              </a:spcBef>
              <a:buFont typeface="Arial" panose="020B0604020202020204" pitchFamily="34" charset="0"/>
              <a:buChar char="•"/>
              <a:defRPr sz="2000" b="0" i="0">
                <a:latin typeface="Hind" charset="0"/>
                <a:ea typeface="Hind" charset="0"/>
                <a:cs typeface="Hind" charset="0"/>
              </a:defRPr>
            </a:lvl2pPr>
            <a:lvl3pPr marL="1143000" indent="-228600">
              <a:lnSpc>
                <a:spcPct val="90000"/>
              </a:lnSpc>
              <a:spcBef>
                <a:spcPts val="500"/>
              </a:spcBef>
              <a:buFont typeface="Arial" panose="020B0604020202020204" pitchFamily="34" charset="0"/>
              <a:buChar char="•"/>
              <a:defRPr b="0" i="0">
                <a:latin typeface="Hind" charset="0"/>
                <a:ea typeface="Hind" charset="0"/>
                <a:cs typeface="Hind" charset="0"/>
              </a:defRPr>
            </a:lvl3pPr>
            <a:lvl4pPr marL="1600200" indent="-228600">
              <a:lnSpc>
                <a:spcPct val="90000"/>
              </a:lnSpc>
              <a:spcBef>
                <a:spcPts val="500"/>
              </a:spcBef>
              <a:buFont typeface="Arial" panose="020B0604020202020204" pitchFamily="34" charset="0"/>
              <a:buChar char="•"/>
              <a:defRPr sz="1600" b="0" i="0">
                <a:latin typeface="Hind" charset="0"/>
                <a:ea typeface="Hind" charset="0"/>
                <a:cs typeface="Hind" charset="0"/>
              </a:defRPr>
            </a:lvl4pPr>
            <a:lvl5pPr marL="2057400" indent="-228600">
              <a:lnSpc>
                <a:spcPct val="90000"/>
              </a:lnSpc>
              <a:spcBef>
                <a:spcPts val="500"/>
              </a:spcBef>
              <a:buFont typeface="Arial" panose="020B0604020202020204" pitchFamily="34" charset="0"/>
              <a:buChar char="•"/>
              <a:defRPr sz="1600" b="0" i="0">
                <a:latin typeface="Hind" charset="0"/>
                <a:ea typeface="Hind" charset="0"/>
                <a:cs typeface="Hind"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Hind" panose="02000000000000000000" pitchFamily="2" charset="77"/>
                <a:cs typeface="Hind" panose="02000000000000000000" pitchFamily="2" charset="77"/>
              </a:rPr>
              <a:t>Understand the term ‘values’</a:t>
            </a:r>
          </a:p>
          <a:p>
            <a:pPr rtl="0" fontAlgn="base">
              <a:spcBef>
                <a:spcPts val="1000"/>
              </a:spcBef>
              <a:spcAft>
                <a:spcPts val="0"/>
              </a:spcAft>
              <a:buFont typeface="Arial" panose="020B0604020202020204" pitchFamily="34" charset="0"/>
              <a:buChar char="•"/>
            </a:pPr>
            <a:r>
              <a:rPr lang="en-GB" sz="1800" b="0" i="0" u="none" strike="noStrike" dirty="0">
                <a:solidFill>
                  <a:srgbClr val="000000"/>
                </a:solidFill>
                <a:effectLst/>
                <a:latin typeface="Hind" panose="02000000000000000000" pitchFamily="2" charset="77"/>
                <a:cs typeface="Hind" panose="02000000000000000000" pitchFamily="2" charset="77"/>
              </a:rPr>
              <a:t>Make an attempt at setting your core, personal values (min 3, max 5)</a:t>
            </a:r>
          </a:p>
          <a:p>
            <a:pPr rtl="0" fontAlgn="base">
              <a:spcBef>
                <a:spcPts val="1000"/>
              </a:spcBef>
              <a:spcAft>
                <a:spcPts val="0"/>
              </a:spcAft>
              <a:buFont typeface="Arial" panose="020B0604020202020204" pitchFamily="34" charset="0"/>
              <a:buChar char="•"/>
            </a:pPr>
            <a:r>
              <a:rPr lang="en-GB" sz="1800" b="0" i="0" u="none" strike="noStrike" dirty="0">
                <a:solidFill>
                  <a:srgbClr val="000000"/>
                </a:solidFill>
                <a:effectLst/>
                <a:latin typeface="Hind" panose="02000000000000000000" pitchFamily="2" charset="77"/>
                <a:cs typeface="Hind" panose="02000000000000000000" pitchFamily="2" charset="77"/>
              </a:rPr>
              <a:t>Register your current mood, emotions and a reason why you think you might be feeling that way</a:t>
            </a:r>
          </a:p>
          <a:p>
            <a:pPr rtl="0" fontAlgn="base">
              <a:spcBef>
                <a:spcPts val="1000"/>
              </a:spcBef>
              <a:spcAft>
                <a:spcPts val="0"/>
              </a:spcAft>
              <a:buFont typeface="Arial" panose="020B0604020202020204" pitchFamily="34" charset="0"/>
              <a:buChar char="•"/>
            </a:pPr>
            <a:r>
              <a:rPr lang="en-GB" sz="1800" b="0" i="0" u="none" strike="noStrike" dirty="0">
                <a:solidFill>
                  <a:srgbClr val="000000"/>
                </a:solidFill>
                <a:effectLst/>
                <a:latin typeface="Hind" panose="02000000000000000000" pitchFamily="2" charset="77"/>
                <a:cs typeface="Hind" panose="02000000000000000000" pitchFamily="2" charset="77"/>
              </a:rPr>
              <a:t>Earn </a:t>
            </a:r>
            <a:r>
              <a:rPr lang="en-GB" sz="1800" b="0" i="0" u="none" strike="noStrike" dirty="0" err="1">
                <a:solidFill>
                  <a:srgbClr val="000000"/>
                </a:solidFill>
                <a:effectLst/>
                <a:latin typeface="Hind" panose="02000000000000000000" pitchFamily="2" charset="77"/>
                <a:cs typeface="Hind" panose="02000000000000000000" pitchFamily="2" charset="77"/>
              </a:rPr>
              <a:t>GOALd</a:t>
            </a:r>
            <a:r>
              <a:rPr lang="en-GB" sz="1800" b="0" i="0" u="none" strike="noStrike" dirty="0">
                <a:solidFill>
                  <a:srgbClr val="000000"/>
                </a:solidFill>
                <a:effectLst/>
                <a:latin typeface="Hind" panose="02000000000000000000" pitchFamily="2" charset="77"/>
                <a:cs typeface="Hind" panose="02000000000000000000" pitchFamily="2" charset="77"/>
              </a:rPr>
              <a:t> by engaging with a resource</a:t>
            </a:r>
          </a:p>
        </p:txBody>
      </p:sp>
      <p:sp>
        <p:nvSpPr>
          <p:cNvPr id="19" name="Rectangle 18"/>
          <p:cNvSpPr/>
          <p:nvPr/>
        </p:nvSpPr>
        <p:spPr>
          <a:xfrm>
            <a:off x="3711700" y="1490872"/>
            <a:ext cx="1351548" cy="758503"/>
          </a:xfrm>
          <a:prstGeom prst="rect">
            <a:avLst/>
          </a:prstGeom>
          <a:solidFill>
            <a:srgbClr val="E097AA"/>
          </a:solidFill>
          <a:ln>
            <a:solidFill>
              <a:srgbClr val="E09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1"/>
          <p:cNvSpPr txBox="1">
            <a:spLocks/>
          </p:cNvSpPr>
          <p:nvPr/>
        </p:nvSpPr>
        <p:spPr>
          <a:xfrm>
            <a:off x="3942784" y="1722370"/>
            <a:ext cx="900363" cy="286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nb-NO" sz="1200" b="1" dirty="0"/>
              <a:t>0-5 mins</a:t>
            </a:r>
            <a:endParaRPr lang="en-US" sz="1200" dirty="0"/>
          </a:p>
        </p:txBody>
      </p:sp>
      <p:sp>
        <p:nvSpPr>
          <p:cNvPr id="21" name="Rectangle 20"/>
          <p:cNvSpPr/>
          <p:nvPr/>
        </p:nvSpPr>
        <p:spPr>
          <a:xfrm>
            <a:off x="3711700" y="1490873"/>
            <a:ext cx="3672773" cy="4480436"/>
          </a:xfrm>
          <a:prstGeom prst="rect">
            <a:avLst/>
          </a:prstGeom>
          <a:noFill/>
          <a:ln>
            <a:solidFill>
              <a:srgbClr val="E09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1"/>
          <p:cNvSpPr txBox="1">
            <a:spLocks/>
          </p:cNvSpPr>
          <p:nvPr/>
        </p:nvSpPr>
        <p:spPr>
          <a:xfrm>
            <a:off x="3881127" y="2492971"/>
            <a:ext cx="3323237" cy="34783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Bef>
                <a:spcPts val="0"/>
              </a:spcBef>
              <a:spcAft>
                <a:spcPts val="0"/>
              </a:spcAft>
              <a:buNone/>
            </a:pPr>
            <a:r>
              <a:rPr lang="en-GB" sz="1100" dirty="0"/>
              <a:t>Log in (use your new password from last session). </a:t>
            </a:r>
            <a:br>
              <a:rPr lang="en-GB" sz="1100" dirty="0"/>
            </a:br>
            <a:r>
              <a:rPr lang="en-GB" sz="1100" dirty="0"/>
              <a:t>If you didn’t change your password, search ‘Life on time’ in your emails and use the automatically generated one (but change it once logged in by clicking on drop down arrow, top right, profile settings)</a:t>
            </a:r>
          </a:p>
          <a:p>
            <a:pPr marL="0" indent="0" rtl="0">
              <a:spcBef>
                <a:spcPts val="1000"/>
              </a:spcBef>
              <a:spcAft>
                <a:spcPts val="0"/>
              </a:spcAft>
              <a:buNone/>
            </a:pPr>
            <a:r>
              <a:rPr lang="en-GB" sz="1100" dirty="0"/>
              <a:t>Once logged in, complete your mood check in, accurately logging how you feel right now, what emotions that brings up  and a possible reason why. Maybe watch a suggested resource if you </a:t>
            </a:r>
            <a:br>
              <a:rPr lang="en-GB" sz="1100" dirty="0"/>
            </a:br>
            <a:r>
              <a:rPr lang="en-GB" sz="1100" dirty="0"/>
              <a:t>have time?</a:t>
            </a:r>
          </a:p>
          <a:p>
            <a:pPr marL="0" indent="0" rtl="0">
              <a:spcBef>
                <a:spcPts val="1000"/>
              </a:spcBef>
              <a:spcAft>
                <a:spcPts val="0"/>
              </a:spcAft>
              <a:buNone/>
            </a:pPr>
            <a:r>
              <a:rPr lang="en-GB" sz="1100" dirty="0"/>
              <a:t>After that, scroll down from the dashboard page and take notice of the different areas (the avatar, the ‘what’s important to me’ section, the help area on the right etc. Scroll down passed the mood graph (you should be able to see your mood from today and last time), some suggested resources, until you see ‘Recent Goals’. Click on ‘Goal genie’.</a:t>
            </a:r>
            <a:endParaRPr lang="en-US" sz="1100" dirty="0"/>
          </a:p>
        </p:txBody>
      </p:sp>
      <p:sp>
        <p:nvSpPr>
          <p:cNvPr id="23" name="Rectangle 22"/>
          <p:cNvSpPr/>
          <p:nvPr/>
        </p:nvSpPr>
        <p:spPr>
          <a:xfrm>
            <a:off x="7627173" y="1490872"/>
            <a:ext cx="1351548" cy="624143"/>
          </a:xfrm>
          <a:prstGeom prst="rect">
            <a:avLst/>
          </a:prstGeom>
          <a:solidFill>
            <a:srgbClr val="FFDA50"/>
          </a:solidFill>
          <a:ln>
            <a:solidFill>
              <a:srgbClr val="FFD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1"/>
          <p:cNvSpPr txBox="1">
            <a:spLocks/>
          </p:cNvSpPr>
          <p:nvPr/>
        </p:nvSpPr>
        <p:spPr>
          <a:xfrm>
            <a:off x="7858257" y="1647635"/>
            <a:ext cx="900363" cy="286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nb-NO" sz="1200" b="1" dirty="0"/>
              <a:t>5-10 mins</a:t>
            </a:r>
            <a:endParaRPr lang="en-US" sz="1200" dirty="0"/>
          </a:p>
        </p:txBody>
      </p:sp>
      <p:sp>
        <p:nvSpPr>
          <p:cNvPr id="25" name="Rectangle 24"/>
          <p:cNvSpPr/>
          <p:nvPr/>
        </p:nvSpPr>
        <p:spPr>
          <a:xfrm>
            <a:off x="7627174" y="1492736"/>
            <a:ext cx="3760422" cy="2137156"/>
          </a:xfrm>
          <a:prstGeom prst="rect">
            <a:avLst/>
          </a:prstGeom>
          <a:noFill/>
          <a:ln>
            <a:solidFill>
              <a:srgbClr val="FFD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1"/>
          <p:cNvSpPr txBox="1">
            <a:spLocks/>
          </p:cNvSpPr>
          <p:nvPr/>
        </p:nvSpPr>
        <p:spPr>
          <a:xfrm>
            <a:off x="7742716" y="2312326"/>
            <a:ext cx="3492480" cy="10628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t>Read through the next two slides on self understanding and values and try to take in what values are. On the third slide, have a go at dragging and dropping or coming up with your own 3 to 5 core, personal values. These are words that sum up who and what you want to be (use the examples as a guide)</a:t>
            </a:r>
          </a:p>
        </p:txBody>
      </p:sp>
      <p:sp>
        <p:nvSpPr>
          <p:cNvPr id="34" name="Title 3"/>
          <p:cNvSpPr txBox="1">
            <a:spLocks/>
          </p:cNvSpPr>
          <p:nvPr/>
        </p:nvSpPr>
        <p:spPr>
          <a:xfrm>
            <a:off x="466512" y="317233"/>
            <a:ext cx="7973367" cy="8049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2000" dirty="0">
                <a:solidFill>
                  <a:srgbClr val="FC6B64"/>
                </a:solidFill>
              </a:rPr>
              <a:t>LESSION 2 (15-25): </a:t>
            </a:r>
            <a:r>
              <a:rPr lang="en-US" sz="2000" dirty="0"/>
              <a:t>What are values and what are your values?</a:t>
            </a:r>
          </a:p>
        </p:txBody>
      </p:sp>
    </p:spTree>
    <p:extLst>
      <p:ext uri="{BB962C8B-B14F-4D97-AF65-F5344CB8AC3E}">
        <p14:creationId xmlns:p14="http://schemas.microsoft.com/office/powerpoint/2010/main" val="681927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88818" y="1371660"/>
            <a:ext cx="1351548" cy="584348"/>
          </a:xfrm>
          <a:prstGeom prst="rect">
            <a:avLst/>
          </a:prstGeom>
          <a:solidFill>
            <a:srgbClr val="1A528D"/>
          </a:solidFill>
          <a:ln>
            <a:solidFill>
              <a:srgbClr val="1A52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1"/>
          <p:cNvSpPr txBox="1">
            <a:spLocks/>
          </p:cNvSpPr>
          <p:nvPr/>
        </p:nvSpPr>
        <p:spPr>
          <a:xfrm>
            <a:off x="819902" y="1534368"/>
            <a:ext cx="900363" cy="28680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cs-CZ" sz="1200" b="1" dirty="0">
                <a:solidFill>
                  <a:schemeClr val="bg1"/>
                </a:solidFill>
              </a:rPr>
              <a:t>10-20</a:t>
            </a:r>
            <a:r>
              <a:rPr lang="nb-NO" sz="1200" b="1" dirty="0">
                <a:solidFill>
                  <a:schemeClr val="bg1"/>
                </a:solidFill>
              </a:rPr>
              <a:t> mins</a:t>
            </a:r>
            <a:endParaRPr lang="en-US" sz="1200" dirty="0">
              <a:solidFill>
                <a:schemeClr val="bg1"/>
              </a:solidFill>
            </a:endParaRPr>
          </a:p>
        </p:txBody>
      </p:sp>
      <p:sp>
        <p:nvSpPr>
          <p:cNvPr id="25" name="Rectangle 24"/>
          <p:cNvSpPr/>
          <p:nvPr/>
        </p:nvSpPr>
        <p:spPr>
          <a:xfrm>
            <a:off x="588820" y="1404063"/>
            <a:ext cx="8196531" cy="3871036"/>
          </a:xfrm>
          <a:prstGeom prst="rect">
            <a:avLst/>
          </a:prstGeom>
          <a:noFill/>
          <a:ln>
            <a:solidFill>
              <a:srgbClr val="1A52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1"/>
          <p:cNvSpPr txBox="1">
            <a:spLocks/>
          </p:cNvSpPr>
          <p:nvPr/>
        </p:nvSpPr>
        <p:spPr>
          <a:xfrm>
            <a:off x="819902" y="2120541"/>
            <a:ext cx="7603662" cy="3005641"/>
          </a:xfrm>
          <a:prstGeom prst="rect">
            <a:avLst/>
          </a:prstGeom>
        </p:spPr>
        <p:txBody>
          <a:bodyPr vert="horz" lIns="91440" tIns="45720" rIns="91440" bIns="45720" numCol="1" spcCol="144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t>Click ‘Skip Genie’ and scroll back to the top of your dashboard. You should notice your core values appearing under the avatar where it says, ‘What’s important to you’. These can be changed at any point and there’s no right or wrong answer.</a:t>
            </a:r>
          </a:p>
          <a:p>
            <a:pPr marL="0" indent="0">
              <a:buNone/>
            </a:pPr>
            <a:r>
              <a:rPr lang="en-US" sz="1100" dirty="0"/>
              <a:t>Read them again and think about the following questions:</a:t>
            </a:r>
          </a:p>
          <a:p>
            <a:pPr marL="0" indent="0" fontAlgn="base">
              <a:buNone/>
            </a:pPr>
            <a:r>
              <a:rPr lang="en-US" sz="1100" dirty="0"/>
              <a:t>What do I love to do?</a:t>
            </a:r>
          </a:p>
          <a:p>
            <a:pPr marL="0" indent="0" fontAlgn="base">
              <a:buNone/>
            </a:pPr>
            <a:r>
              <a:rPr lang="en-US" sz="1100" dirty="0"/>
              <a:t>Why do I love to do it?</a:t>
            </a:r>
          </a:p>
          <a:p>
            <a:pPr marL="0" indent="0" fontAlgn="base">
              <a:buNone/>
            </a:pPr>
            <a:r>
              <a:rPr lang="en-US" sz="1100" dirty="0"/>
              <a:t>Why do I think this is important? </a:t>
            </a:r>
          </a:p>
          <a:p>
            <a:pPr marL="0" indent="0">
              <a:buNone/>
            </a:pPr>
            <a:r>
              <a:rPr lang="en-US" sz="1100" b="1" dirty="0"/>
              <a:t>(e.g., I love playing football because being physically fit makes me feel good, and being fit physically makes me feel fit mentally, which is important to overall happiness in my life)</a:t>
            </a:r>
            <a:endParaRPr lang="en-US" sz="1100" dirty="0"/>
          </a:p>
          <a:p>
            <a:pPr marL="0" indent="0">
              <a:buNone/>
            </a:pPr>
            <a:r>
              <a:rPr lang="en-US" sz="1100" dirty="0"/>
              <a:t>Review your values and make any changes you may want to make.</a:t>
            </a:r>
          </a:p>
          <a:p>
            <a:pPr marL="0" indent="0">
              <a:buNone/>
            </a:pPr>
            <a:r>
              <a:rPr lang="en-US" sz="1100" dirty="0"/>
              <a:t>Click on ‘Support’ (located at the bottom left of the screen. This is an area where you can reach out to you tutor, head of year or staff member you are working with if you’re struggling in anyway. There are also links to some of the best young person’s mental health charities in the country on the right. This is between you and the appropriate member of staff only.</a:t>
            </a:r>
          </a:p>
        </p:txBody>
      </p:sp>
      <p:sp>
        <p:nvSpPr>
          <p:cNvPr id="36" name="Rectangle 35"/>
          <p:cNvSpPr/>
          <p:nvPr/>
        </p:nvSpPr>
        <p:spPr>
          <a:xfrm>
            <a:off x="9005452" y="1358558"/>
            <a:ext cx="1351548" cy="624143"/>
          </a:xfrm>
          <a:prstGeom prst="rect">
            <a:avLst/>
          </a:prstGeom>
          <a:solidFill>
            <a:srgbClr val="1A9699"/>
          </a:solidFill>
          <a:ln>
            <a:solidFill>
              <a:srgbClr val="1A9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Content Placeholder 1"/>
          <p:cNvSpPr txBox="1">
            <a:spLocks/>
          </p:cNvSpPr>
          <p:nvPr/>
        </p:nvSpPr>
        <p:spPr>
          <a:xfrm>
            <a:off x="9236536" y="1515321"/>
            <a:ext cx="900363" cy="28680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is-IS" sz="1200" b="1" dirty="0">
                <a:solidFill>
                  <a:schemeClr val="bg1"/>
                </a:solidFill>
              </a:rPr>
              <a:t>20-25</a:t>
            </a:r>
            <a:r>
              <a:rPr lang="nb-NO" sz="1200" b="1" dirty="0">
                <a:solidFill>
                  <a:schemeClr val="bg1"/>
                </a:solidFill>
              </a:rPr>
              <a:t> mins</a:t>
            </a:r>
            <a:endParaRPr lang="en-US" sz="1200" dirty="0">
              <a:solidFill>
                <a:schemeClr val="bg1"/>
              </a:solidFill>
            </a:endParaRPr>
          </a:p>
        </p:txBody>
      </p:sp>
      <p:sp>
        <p:nvSpPr>
          <p:cNvPr id="38" name="Rectangle 37"/>
          <p:cNvSpPr/>
          <p:nvPr/>
        </p:nvSpPr>
        <p:spPr>
          <a:xfrm>
            <a:off x="9005452" y="1358558"/>
            <a:ext cx="2526598" cy="3882674"/>
          </a:xfrm>
          <a:prstGeom prst="rect">
            <a:avLst/>
          </a:prstGeom>
          <a:noFill/>
          <a:ln>
            <a:solidFill>
              <a:srgbClr val="1A9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ontent Placeholder 1"/>
          <p:cNvSpPr txBox="1">
            <a:spLocks/>
          </p:cNvSpPr>
          <p:nvPr/>
        </p:nvSpPr>
        <p:spPr>
          <a:xfrm>
            <a:off x="9088582" y="2139465"/>
            <a:ext cx="2246920" cy="31017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100" dirty="0"/>
              <a:t>If you complete this, why not help one of your friends who may be struggling. Maybe you can update your avatar if you have time or share your values in a group discussion and why you chose them. Logout by clicking on the drop-down arrow by the avatar on the top right of your screen.</a:t>
            </a:r>
          </a:p>
          <a:p>
            <a:pPr marL="0" indent="0">
              <a:lnSpc>
                <a:spcPct val="100000"/>
              </a:lnSpc>
              <a:buNone/>
            </a:pPr>
            <a:r>
              <a:rPr lang="en-US" sz="1100" b="1" dirty="0"/>
              <a:t>Week 2 in the locker! Well done!</a:t>
            </a:r>
          </a:p>
        </p:txBody>
      </p:sp>
      <p:sp>
        <p:nvSpPr>
          <p:cNvPr id="21" name="Title 3"/>
          <p:cNvSpPr txBox="1">
            <a:spLocks/>
          </p:cNvSpPr>
          <p:nvPr/>
        </p:nvSpPr>
        <p:spPr>
          <a:xfrm>
            <a:off x="466512" y="317233"/>
            <a:ext cx="7973367" cy="8049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2000" dirty="0">
                <a:solidFill>
                  <a:srgbClr val="FC6B64"/>
                </a:solidFill>
              </a:rPr>
              <a:t>LESSION 2 (15-25): </a:t>
            </a:r>
            <a:r>
              <a:rPr lang="en-US" sz="2000" dirty="0"/>
              <a:t>What are values and what are your values?</a:t>
            </a:r>
          </a:p>
        </p:txBody>
      </p:sp>
    </p:spTree>
    <p:extLst>
      <p:ext uri="{BB962C8B-B14F-4D97-AF65-F5344CB8AC3E}">
        <p14:creationId xmlns:p14="http://schemas.microsoft.com/office/powerpoint/2010/main" val="1817518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8094" y="1469502"/>
            <a:ext cx="2860906" cy="779873"/>
          </a:xfrm>
          <a:prstGeom prst="rect">
            <a:avLst/>
          </a:prstGeom>
          <a:solidFill>
            <a:srgbClr val="96DEDE"/>
          </a:solidFill>
          <a:ln>
            <a:solidFill>
              <a:srgbClr val="96D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1"/>
          <p:cNvSpPr txBox="1">
            <a:spLocks/>
          </p:cNvSpPr>
          <p:nvPr/>
        </p:nvSpPr>
        <p:spPr>
          <a:xfrm>
            <a:off x="850795" y="1646532"/>
            <a:ext cx="2183350" cy="4684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b="1" dirty="0"/>
              <a:t>What will you be able to do by the end of the </a:t>
            </a:r>
            <a:r>
              <a:rPr lang="en-US" sz="1200" b="1"/>
              <a:t>session?</a:t>
            </a:r>
            <a:endParaRPr lang="en-US" sz="1200" dirty="0"/>
          </a:p>
        </p:txBody>
      </p:sp>
      <p:sp>
        <p:nvSpPr>
          <p:cNvPr id="17" name="Rectangle 16"/>
          <p:cNvSpPr/>
          <p:nvPr/>
        </p:nvSpPr>
        <p:spPr>
          <a:xfrm>
            <a:off x="608093" y="2225537"/>
            <a:ext cx="2860906" cy="2149029"/>
          </a:xfrm>
          <a:prstGeom prst="rect">
            <a:avLst/>
          </a:prstGeom>
          <a:noFill/>
          <a:ln>
            <a:solidFill>
              <a:srgbClr val="96D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711700" y="1490872"/>
            <a:ext cx="1351548" cy="758503"/>
          </a:xfrm>
          <a:prstGeom prst="rect">
            <a:avLst/>
          </a:prstGeom>
          <a:solidFill>
            <a:srgbClr val="E097AA"/>
          </a:solidFill>
          <a:ln>
            <a:solidFill>
              <a:srgbClr val="E09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1"/>
          <p:cNvSpPr txBox="1">
            <a:spLocks/>
          </p:cNvSpPr>
          <p:nvPr/>
        </p:nvSpPr>
        <p:spPr>
          <a:xfrm>
            <a:off x="3942784" y="1722370"/>
            <a:ext cx="900363" cy="286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nb-NO" sz="1200" b="1" dirty="0"/>
              <a:t>0-5 mins</a:t>
            </a:r>
            <a:endParaRPr lang="en-US" sz="1200" dirty="0"/>
          </a:p>
        </p:txBody>
      </p:sp>
      <p:sp>
        <p:nvSpPr>
          <p:cNvPr id="21" name="Rectangle 20"/>
          <p:cNvSpPr/>
          <p:nvPr/>
        </p:nvSpPr>
        <p:spPr>
          <a:xfrm>
            <a:off x="3711700" y="1490873"/>
            <a:ext cx="3106411" cy="4480436"/>
          </a:xfrm>
          <a:prstGeom prst="rect">
            <a:avLst/>
          </a:prstGeom>
          <a:noFill/>
          <a:ln>
            <a:solidFill>
              <a:srgbClr val="E09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1"/>
          <p:cNvSpPr txBox="1">
            <a:spLocks/>
          </p:cNvSpPr>
          <p:nvPr/>
        </p:nvSpPr>
        <p:spPr>
          <a:xfrm>
            <a:off x="3824960" y="2492972"/>
            <a:ext cx="2879890" cy="3478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100" dirty="0"/>
              <a:t>Log in (use your new password from last session). If you didn’t change your password, search ‘Life on time’ in your emails and use the automatically generated one (but change it once logged in by clicking on drop down arrow, top right, profile settings)</a:t>
            </a:r>
          </a:p>
          <a:p>
            <a:pPr marL="0" indent="0">
              <a:lnSpc>
                <a:spcPct val="100000"/>
              </a:lnSpc>
              <a:buNone/>
            </a:pPr>
            <a:r>
              <a:rPr lang="en-US" sz="1100" dirty="0"/>
              <a:t>Once logged in, complete your WHO-5 survey (pops up every two weeks) and your mood check-in, accurately logging how you feel right now and a possible reason why. </a:t>
            </a:r>
          </a:p>
          <a:p>
            <a:pPr marL="0" indent="0">
              <a:lnSpc>
                <a:spcPct val="100000"/>
              </a:lnSpc>
              <a:buNone/>
            </a:pPr>
            <a:r>
              <a:rPr lang="en-US" sz="1100" dirty="0"/>
              <a:t>After that, scroll down from the dashboard page and take notice of the different areas until you see ‘Recent Goals’. </a:t>
            </a:r>
          </a:p>
          <a:p>
            <a:pPr marL="0" indent="0">
              <a:lnSpc>
                <a:spcPct val="100000"/>
              </a:lnSpc>
              <a:buNone/>
            </a:pPr>
            <a:r>
              <a:rPr lang="en-US" sz="1100" dirty="0"/>
              <a:t>Click on ‘Goal genie’. Scan through the first 3 slides (you can review and edit your values if you like). Read slides 4, 5 and 6 on SMART goals and what they are.</a:t>
            </a:r>
          </a:p>
        </p:txBody>
      </p:sp>
      <p:sp>
        <p:nvSpPr>
          <p:cNvPr id="23" name="Rectangle 22"/>
          <p:cNvSpPr/>
          <p:nvPr/>
        </p:nvSpPr>
        <p:spPr>
          <a:xfrm>
            <a:off x="6988325" y="1490872"/>
            <a:ext cx="1351548" cy="624143"/>
          </a:xfrm>
          <a:prstGeom prst="rect">
            <a:avLst/>
          </a:prstGeom>
          <a:solidFill>
            <a:srgbClr val="FFDA50"/>
          </a:solidFill>
          <a:ln>
            <a:solidFill>
              <a:srgbClr val="FFD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1"/>
          <p:cNvSpPr txBox="1">
            <a:spLocks/>
          </p:cNvSpPr>
          <p:nvPr/>
        </p:nvSpPr>
        <p:spPr>
          <a:xfrm>
            <a:off x="7219409" y="1647635"/>
            <a:ext cx="900363" cy="286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nb-NO" sz="1200" b="1" dirty="0"/>
              <a:t>5-10 mins</a:t>
            </a:r>
            <a:endParaRPr lang="en-US" sz="1200" dirty="0"/>
          </a:p>
        </p:txBody>
      </p:sp>
      <p:sp>
        <p:nvSpPr>
          <p:cNvPr id="25" name="Rectangle 24"/>
          <p:cNvSpPr/>
          <p:nvPr/>
        </p:nvSpPr>
        <p:spPr>
          <a:xfrm>
            <a:off x="6988326" y="1492735"/>
            <a:ext cx="4594074" cy="4478574"/>
          </a:xfrm>
          <a:prstGeom prst="rect">
            <a:avLst/>
          </a:prstGeom>
          <a:noFill/>
          <a:ln>
            <a:solidFill>
              <a:srgbClr val="FFD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1"/>
          <p:cNvSpPr txBox="1">
            <a:spLocks/>
          </p:cNvSpPr>
          <p:nvPr/>
        </p:nvSpPr>
        <p:spPr>
          <a:xfrm>
            <a:off x="7060811" y="2473074"/>
            <a:ext cx="4341480" cy="34783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100" dirty="0"/>
              <a:t>Set your first goal. Think about something specific you want to achieve. This could be personal, academic, ambition or anything in between. These are YOUR goals, not your parents or schools.</a:t>
            </a:r>
          </a:p>
          <a:p>
            <a:pPr marL="0" indent="0">
              <a:lnSpc>
                <a:spcPct val="100000"/>
              </a:lnSpc>
              <a:buNone/>
            </a:pPr>
            <a:r>
              <a:rPr lang="en-US" sz="1100" dirty="0"/>
              <a:t>Try to make the goals as specific and measurable as possible (e.g., instead of ‘get better at football’ try ‘attend my club’s training sessions consistently’.</a:t>
            </a:r>
          </a:p>
          <a:p>
            <a:pPr marL="0" indent="0">
              <a:lnSpc>
                <a:spcPct val="100000"/>
              </a:lnSpc>
              <a:buNone/>
            </a:pPr>
            <a:r>
              <a:rPr lang="en-US" sz="1100" dirty="0"/>
              <a:t> In ‘goal description’ you might write ‘attend both sessions weekly and train with intensity’. Select the most relevant personal value (don’t worry if it doesn’t fit exactly) and select an end date for that goal (NB a good rule of thumb is a 4–6-week goal, mid term).</a:t>
            </a:r>
          </a:p>
          <a:p>
            <a:pPr marL="0" indent="0">
              <a:lnSpc>
                <a:spcPct val="100000"/>
              </a:lnSpc>
              <a:buNone/>
            </a:pPr>
            <a:r>
              <a:rPr lang="en-US" sz="1100" dirty="0"/>
              <a:t>Click next and pick a general area this fits within (most schools use Health and Wellbeing, Connection and Ambition but yours may use their own school areas). The goal above could fit into any depending on why the individual wants to train more at football. If it’s to be a professional player then they may choose ambition, if it’s for fitness then health and wellbeing and so on.</a:t>
            </a:r>
          </a:p>
          <a:p>
            <a:pPr marL="0" indent="0">
              <a:lnSpc>
                <a:spcPct val="100000"/>
              </a:lnSpc>
              <a:buNone/>
            </a:pPr>
            <a:r>
              <a:rPr lang="en-US" sz="1100" dirty="0"/>
              <a:t>Click next.</a:t>
            </a:r>
          </a:p>
        </p:txBody>
      </p:sp>
      <p:sp>
        <p:nvSpPr>
          <p:cNvPr id="33" name="Title 3"/>
          <p:cNvSpPr txBox="1">
            <a:spLocks/>
          </p:cNvSpPr>
          <p:nvPr/>
        </p:nvSpPr>
        <p:spPr>
          <a:xfrm>
            <a:off x="466512" y="317233"/>
            <a:ext cx="7973367" cy="8049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2000" dirty="0">
                <a:solidFill>
                  <a:srgbClr val="1A9699"/>
                </a:solidFill>
              </a:rPr>
              <a:t>LESSION 3 (15-25): </a:t>
            </a:r>
            <a:r>
              <a:rPr lang="en-US" sz="2000" dirty="0"/>
              <a:t>Setting goals and actions in line with my values</a:t>
            </a:r>
          </a:p>
        </p:txBody>
      </p:sp>
      <p:sp>
        <p:nvSpPr>
          <p:cNvPr id="32" name="Content Placeholder 1"/>
          <p:cNvSpPr txBox="1">
            <a:spLocks/>
          </p:cNvSpPr>
          <p:nvPr/>
        </p:nvSpPr>
        <p:spPr>
          <a:xfrm>
            <a:off x="662240" y="2492869"/>
            <a:ext cx="2607356" cy="1719373"/>
          </a:xfrm>
          <a:prstGeom prst="rect">
            <a:avLst/>
          </a:prstGeom>
        </p:spPr>
        <p:txBody>
          <a:bodyPr vert="horz" lIns="91440" tIns="45720" rIns="91440" bIns="45720" rtlCol="0">
            <a:normAutofit/>
          </a:bodyPr>
          <a:lstStyle>
            <a:defPPr>
              <a:defRPr lang="en-US"/>
            </a:defPPr>
            <a:lvl1pPr marL="142875" indent="-142875" fontAlgn="base">
              <a:lnSpc>
                <a:spcPct val="90000"/>
              </a:lnSpc>
              <a:spcBef>
                <a:spcPts val="1000"/>
              </a:spcBef>
              <a:buFont typeface="Arial" panose="020B0604020202020204" pitchFamily="34" charset="0"/>
              <a:buChar char="•"/>
              <a:defRPr sz="1100" b="1" i="0">
                <a:latin typeface="Hind" charset="0"/>
                <a:ea typeface="Hind" charset="0"/>
                <a:cs typeface="Hind" charset="0"/>
              </a:defRPr>
            </a:lvl1pPr>
            <a:lvl2pPr marL="685800" indent="-228600">
              <a:lnSpc>
                <a:spcPct val="90000"/>
              </a:lnSpc>
              <a:spcBef>
                <a:spcPts val="500"/>
              </a:spcBef>
              <a:buFont typeface="Arial" panose="020B0604020202020204" pitchFamily="34" charset="0"/>
              <a:buChar char="•"/>
              <a:defRPr sz="2000" b="0" i="0">
                <a:latin typeface="Hind" charset="0"/>
                <a:ea typeface="Hind" charset="0"/>
                <a:cs typeface="Hind" charset="0"/>
              </a:defRPr>
            </a:lvl2pPr>
            <a:lvl3pPr marL="1143000" indent="-228600">
              <a:lnSpc>
                <a:spcPct val="90000"/>
              </a:lnSpc>
              <a:spcBef>
                <a:spcPts val="500"/>
              </a:spcBef>
              <a:buFont typeface="Arial" panose="020B0604020202020204" pitchFamily="34" charset="0"/>
              <a:buChar char="•"/>
              <a:defRPr b="0" i="0">
                <a:latin typeface="Hind" charset="0"/>
                <a:ea typeface="Hind" charset="0"/>
                <a:cs typeface="Hind" charset="0"/>
              </a:defRPr>
            </a:lvl3pPr>
            <a:lvl4pPr marL="1600200" indent="-228600">
              <a:lnSpc>
                <a:spcPct val="90000"/>
              </a:lnSpc>
              <a:spcBef>
                <a:spcPts val="500"/>
              </a:spcBef>
              <a:buFont typeface="Arial" panose="020B0604020202020204" pitchFamily="34" charset="0"/>
              <a:buChar char="•"/>
              <a:defRPr sz="1600" b="0" i="0">
                <a:latin typeface="Hind" charset="0"/>
                <a:ea typeface="Hind" charset="0"/>
                <a:cs typeface="Hind" charset="0"/>
              </a:defRPr>
            </a:lvl4pPr>
            <a:lvl5pPr marL="2057400" indent="-228600">
              <a:lnSpc>
                <a:spcPct val="90000"/>
              </a:lnSpc>
              <a:spcBef>
                <a:spcPts val="500"/>
              </a:spcBef>
              <a:buFont typeface="Arial" panose="020B0604020202020204" pitchFamily="34" charset="0"/>
              <a:buChar char="•"/>
              <a:defRPr sz="1600" b="0" i="0">
                <a:latin typeface="Hind" charset="0"/>
                <a:ea typeface="Hind" charset="0"/>
                <a:cs typeface="Hind"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0" dirty="0"/>
              <a:t>Understand the term SMART goals</a:t>
            </a:r>
          </a:p>
          <a:p>
            <a:r>
              <a:rPr lang="en-US" b="0" dirty="0"/>
              <a:t>Set at least one SMART goal linked to the main life domains and your personal values</a:t>
            </a:r>
          </a:p>
          <a:p>
            <a:r>
              <a:rPr lang="en-US" b="0" dirty="0"/>
              <a:t>OPTIONAL: Set an action to help you achieve one of these goals</a:t>
            </a:r>
          </a:p>
        </p:txBody>
      </p:sp>
    </p:spTree>
    <p:extLst>
      <p:ext uri="{BB962C8B-B14F-4D97-AF65-F5344CB8AC3E}">
        <p14:creationId xmlns:p14="http://schemas.microsoft.com/office/powerpoint/2010/main" val="1238657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88818" y="1371660"/>
            <a:ext cx="1351548" cy="584348"/>
          </a:xfrm>
          <a:prstGeom prst="rect">
            <a:avLst/>
          </a:prstGeom>
          <a:solidFill>
            <a:srgbClr val="1A528D"/>
          </a:solidFill>
          <a:ln>
            <a:solidFill>
              <a:srgbClr val="1A52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1"/>
          <p:cNvSpPr txBox="1">
            <a:spLocks/>
          </p:cNvSpPr>
          <p:nvPr/>
        </p:nvSpPr>
        <p:spPr>
          <a:xfrm>
            <a:off x="819902" y="1534368"/>
            <a:ext cx="900363" cy="28680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cs-CZ" sz="1200" b="1" dirty="0">
                <a:solidFill>
                  <a:schemeClr val="bg1"/>
                </a:solidFill>
              </a:rPr>
              <a:t>10-20</a:t>
            </a:r>
            <a:r>
              <a:rPr lang="nb-NO" sz="1200" b="1" dirty="0">
                <a:solidFill>
                  <a:schemeClr val="bg1"/>
                </a:solidFill>
              </a:rPr>
              <a:t> mins</a:t>
            </a:r>
            <a:endParaRPr lang="en-US" sz="1200" dirty="0">
              <a:solidFill>
                <a:schemeClr val="bg1"/>
              </a:solidFill>
            </a:endParaRPr>
          </a:p>
        </p:txBody>
      </p:sp>
      <p:sp>
        <p:nvSpPr>
          <p:cNvPr id="25" name="Rectangle 24"/>
          <p:cNvSpPr/>
          <p:nvPr/>
        </p:nvSpPr>
        <p:spPr>
          <a:xfrm>
            <a:off x="588820" y="1371659"/>
            <a:ext cx="4454236" cy="3809055"/>
          </a:xfrm>
          <a:prstGeom prst="rect">
            <a:avLst/>
          </a:prstGeom>
          <a:noFill/>
          <a:ln>
            <a:solidFill>
              <a:srgbClr val="1A52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1"/>
          <p:cNvSpPr txBox="1">
            <a:spLocks/>
          </p:cNvSpPr>
          <p:nvPr/>
        </p:nvSpPr>
        <p:spPr>
          <a:xfrm>
            <a:off x="722920" y="2187958"/>
            <a:ext cx="4043044" cy="27140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100" dirty="0"/>
              <a:t>The next screen asks if you’d like to set an action for this goal. </a:t>
            </a:r>
          </a:p>
          <a:p>
            <a:pPr marL="0" indent="0">
              <a:lnSpc>
                <a:spcPct val="100000"/>
              </a:lnSpc>
              <a:buNone/>
            </a:pPr>
            <a:r>
              <a:rPr lang="en-US" sz="1100" dirty="0"/>
              <a:t>These are things that help you achieve the goal (steppingstones to get to your destination). In the example above this might be ‘Train twice this week with high intensity’. </a:t>
            </a:r>
          </a:p>
          <a:p>
            <a:pPr marL="0" indent="0">
              <a:lnSpc>
                <a:spcPct val="100000"/>
              </a:lnSpc>
              <a:buNone/>
            </a:pPr>
            <a:r>
              <a:rPr lang="en-US" sz="1100" dirty="0"/>
              <a:t>You do this by clicking ‘make an action’. This is optional and a real skill. If you don’t want to do this, click ‘skip action setting for now’ and you will return to the main dashboard.</a:t>
            </a:r>
          </a:p>
          <a:p>
            <a:pPr marL="0" indent="0">
              <a:lnSpc>
                <a:spcPct val="100000"/>
              </a:lnSpc>
              <a:buNone/>
            </a:pPr>
            <a:r>
              <a:rPr lang="en-US" sz="1100" dirty="0"/>
              <a:t>If you set one, add the wording, select the first time you will complete the action and either select ‘add another action’ or ‘no more actions needed’</a:t>
            </a:r>
          </a:p>
          <a:p>
            <a:pPr marL="0" indent="0">
              <a:lnSpc>
                <a:spcPct val="100000"/>
              </a:lnSpc>
              <a:buNone/>
            </a:pPr>
            <a:r>
              <a:rPr lang="en-US" sz="1100" dirty="0"/>
              <a:t>When you’re done take a moment to notice the congratulations page! Click done and return to the main dashboard.</a:t>
            </a:r>
          </a:p>
        </p:txBody>
      </p:sp>
      <p:sp>
        <p:nvSpPr>
          <p:cNvPr id="36" name="Rectangle 35"/>
          <p:cNvSpPr/>
          <p:nvPr/>
        </p:nvSpPr>
        <p:spPr>
          <a:xfrm>
            <a:off x="5221850" y="1381226"/>
            <a:ext cx="1351548" cy="624143"/>
          </a:xfrm>
          <a:prstGeom prst="rect">
            <a:avLst/>
          </a:prstGeom>
          <a:solidFill>
            <a:srgbClr val="1A9699"/>
          </a:solidFill>
          <a:ln>
            <a:solidFill>
              <a:srgbClr val="1A9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Content Placeholder 1"/>
          <p:cNvSpPr txBox="1">
            <a:spLocks/>
          </p:cNvSpPr>
          <p:nvPr/>
        </p:nvSpPr>
        <p:spPr>
          <a:xfrm>
            <a:off x="5452934" y="1537989"/>
            <a:ext cx="900363" cy="28680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is-IS" sz="1200" b="1" dirty="0">
                <a:solidFill>
                  <a:schemeClr val="bg1"/>
                </a:solidFill>
              </a:rPr>
              <a:t>20-25</a:t>
            </a:r>
            <a:r>
              <a:rPr lang="nb-NO" sz="1200" b="1" dirty="0">
                <a:solidFill>
                  <a:schemeClr val="bg1"/>
                </a:solidFill>
              </a:rPr>
              <a:t> mins</a:t>
            </a:r>
            <a:endParaRPr lang="en-US" sz="1200" dirty="0">
              <a:solidFill>
                <a:schemeClr val="bg1"/>
              </a:solidFill>
            </a:endParaRPr>
          </a:p>
        </p:txBody>
      </p:sp>
      <p:sp>
        <p:nvSpPr>
          <p:cNvPr id="38" name="Rectangle 37"/>
          <p:cNvSpPr/>
          <p:nvPr/>
        </p:nvSpPr>
        <p:spPr>
          <a:xfrm>
            <a:off x="5221850" y="1381226"/>
            <a:ext cx="3468081" cy="3799488"/>
          </a:xfrm>
          <a:prstGeom prst="rect">
            <a:avLst/>
          </a:prstGeom>
          <a:noFill/>
          <a:ln>
            <a:solidFill>
              <a:srgbClr val="1A9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ontent Placeholder 1"/>
          <p:cNvSpPr txBox="1">
            <a:spLocks/>
          </p:cNvSpPr>
          <p:nvPr/>
        </p:nvSpPr>
        <p:spPr>
          <a:xfrm>
            <a:off x="5452935" y="2187957"/>
            <a:ext cx="2904487" cy="23250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100" dirty="0"/>
              <a:t>If you complete this, why not help one of your friends who may be struggling. Maybe you can update your avatar if you have time or share your goal/action in a group discussion and why you chose them.</a:t>
            </a:r>
          </a:p>
          <a:p>
            <a:pPr marL="0" indent="0">
              <a:lnSpc>
                <a:spcPct val="100000"/>
              </a:lnSpc>
              <a:buNone/>
            </a:pPr>
            <a:r>
              <a:rPr lang="en-US" sz="1100" dirty="0"/>
              <a:t>Logout (please).</a:t>
            </a:r>
          </a:p>
          <a:p>
            <a:pPr marL="0" indent="0">
              <a:lnSpc>
                <a:spcPct val="100000"/>
              </a:lnSpc>
              <a:buNone/>
            </a:pPr>
            <a:r>
              <a:rPr lang="en-US" sz="1100" b="1" dirty="0"/>
              <a:t>Oh, you’re good…you’re very good!</a:t>
            </a:r>
          </a:p>
        </p:txBody>
      </p:sp>
      <p:sp>
        <p:nvSpPr>
          <p:cNvPr id="20" name="Title 3"/>
          <p:cNvSpPr txBox="1">
            <a:spLocks/>
          </p:cNvSpPr>
          <p:nvPr/>
        </p:nvSpPr>
        <p:spPr>
          <a:xfrm>
            <a:off x="466512" y="317233"/>
            <a:ext cx="7973367" cy="8049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2000" dirty="0">
                <a:solidFill>
                  <a:srgbClr val="1A9699"/>
                </a:solidFill>
              </a:rPr>
              <a:t>LESSION 3 (15-25</a:t>
            </a:r>
            <a:r>
              <a:rPr lang="en-US" sz="2000">
                <a:solidFill>
                  <a:srgbClr val="1A9699"/>
                </a:solidFill>
              </a:rPr>
              <a:t>): </a:t>
            </a:r>
            <a:r>
              <a:rPr lang="en-US" sz="2000"/>
              <a:t>Setting goals and actions in line with my values</a:t>
            </a:r>
            <a:endParaRPr lang="en-US" sz="2000" dirty="0"/>
          </a:p>
        </p:txBody>
      </p:sp>
    </p:spTree>
    <p:extLst>
      <p:ext uri="{BB962C8B-B14F-4D97-AF65-F5344CB8AC3E}">
        <p14:creationId xmlns:p14="http://schemas.microsoft.com/office/powerpoint/2010/main" val="1206276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8094" y="1469502"/>
            <a:ext cx="2860906" cy="779873"/>
          </a:xfrm>
          <a:prstGeom prst="rect">
            <a:avLst/>
          </a:prstGeom>
          <a:solidFill>
            <a:srgbClr val="96DEDE"/>
          </a:solidFill>
          <a:ln>
            <a:solidFill>
              <a:srgbClr val="96D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1"/>
          <p:cNvSpPr txBox="1">
            <a:spLocks/>
          </p:cNvSpPr>
          <p:nvPr/>
        </p:nvSpPr>
        <p:spPr>
          <a:xfrm>
            <a:off x="850795" y="1646532"/>
            <a:ext cx="2183350" cy="4684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b="1" dirty="0"/>
              <a:t>What will you be able to do by the end of the </a:t>
            </a:r>
            <a:r>
              <a:rPr lang="en-US" sz="1200" b="1"/>
              <a:t>session?</a:t>
            </a:r>
            <a:endParaRPr lang="en-US" sz="1200" dirty="0"/>
          </a:p>
        </p:txBody>
      </p:sp>
      <p:sp>
        <p:nvSpPr>
          <p:cNvPr id="17" name="Rectangle 16"/>
          <p:cNvSpPr/>
          <p:nvPr/>
        </p:nvSpPr>
        <p:spPr>
          <a:xfrm>
            <a:off x="608093" y="2225537"/>
            <a:ext cx="2860906" cy="2149029"/>
          </a:xfrm>
          <a:prstGeom prst="rect">
            <a:avLst/>
          </a:prstGeom>
          <a:noFill/>
          <a:ln>
            <a:solidFill>
              <a:srgbClr val="96D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1"/>
          <p:cNvSpPr txBox="1">
            <a:spLocks/>
          </p:cNvSpPr>
          <p:nvPr/>
        </p:nvSpPr>
        <p:spPr>
          <a:xfrm>
            <a:off x="662240" y="2515475"/>
            <a:ext cx="2607356" cy="1719373"/>
          </a:xfrm>
          <a:prstGeom prst="rect">
            <a:avLst/>
          </a:prstGeom>
        </p:spPr>
        <p:txBody>
          <a:bodyPr vert="horz" lIns="91440" tIns="45720" rIns="91440" bIns="45720" rtlCol="0">
            <a:normAutofit/>
          </a:bodyPr>
          <a:lstStyle>
            <a:defPPr>
              <a:defRPr lang="en-US"/>
            </a:defPPr>
            <a:lvl1pPr marL="142875" indent="-142875" fontAlgn="base">
              <a:lnSpc>
                <a:spcPct val="90000"/>
              </a:lnSpc>
              <a:spcBef>
                <a:spcPts val="1000"/>
              </a:spcBef>
              <a:buFont typeface="Arial" panose="020B0604020202020204" pitchFamily="34" charset="0"/>
              <a:buChar char="•"/>
              <a:defRPr sz="1100" b="1" i="0">
                <a:latin typeface="Hind" charset="0"/>
                <a:ea typeface="Hind" charset="0"/>
                <a:cs typeface="Hind" charset="0"/>
              </a:defRPr>
            </a:lvl1pPr>
            <a:lvl2pPr marL="685800" indent="-228600">
              <a:lnSpc>
                <a:spcPct val="90000"/>
              </a:lnSpc>
              <a:spcBef>
                <a:spcPts val="500"/>
              </a:spcBef>
              <a:buFont typeface="Arial" panose="020B0604020202020204" pitchFamily="34" charset="0"/>
              <a:buChar char="•"/>
              <a:defRPr sz="2000" b="0" i="0">
                <a:latin typeface="Hind" charset="0"/>
                <a:ea typeface="Hind" charset="0"/>
                <a:cs typeface="Hind" charset="0"/>
              </a:defRPr>
            </a:lvl2pPr>
            <a:lvl3pPr marL="1143000" indent="-228600">
              <a:lnSpc>
                <a:spcPct val="90000"/>
              </a:lnSpc>
              <a:spcBef>
                <a:spcPts val="500"/>
              </a:spcBef>
              <a:buFont typeface="Arial" panose="020B0604020202020204" pitchFamily="34" charset="0"/>
              <a:buChar char="•"/>
              <a:defRPr b="0" i="0">
                <a:latin typeface="Hind" charset="0"/>
                <a:ea typeface="Hind" charset="0"/>
                <a:cs typeface="Hind" charset="0"/>
              </a:defRPr>
            </a:lvl3pPr>
            <a:lvl4pPr marL="1600200" indent="-228600">
              <a:lnSpc>
                <a:spcPct val="90000"/>
              </a:lnSpc>
              <a:spcBef>
                <a:spcPts val="500"/>
              </a:spcBef>
              <a:buFont typeface="Arial" panose="020B0604020202020204" pitchFamily="34" charset="0"/>
              <a:buChar char="•"/>
              <a:defRPr sz="1600" b="0" i="0">
                <a:latin typeface="Hind" charset="0"/>
                <a:ea typeface="Hind" charset="0"/>
                <a:cs typeface="Hind" charset="0"/>
              </a:defRPr>
            </a:lvl4pPr>
            <a:lvl5pPr marL="2057400" indent="-228600">
              <a:lnSpc>
                <a:spcPct val="90000"/>
              </a:lnSpc>
              <a:spcBef>
                <a:spcPts val="500"/>
              </a:spcBef>
              <a:buFont typeface="Arial" panose="020B0604020202020204" pitchFamily="34" charset="0"/>
              <a:buChar char="•"/>
              <a:defRPr sz="1600" b="0" i="0">
                <a:latin typeface="Hind" charset="0"/>
                <a:ea typeface="Hind" charset="0"/>
                <a:cs typeface="Hind"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0" dirty="0"/>
              <a:t>Edit your Avatar (if not done already)</a:t>
            </a:r>
          </a:p>
          <a:p>
            <a:r>
              <a:rPr lang="en-US" b="0" dirty="0"/>
              <a:t>Navigate around the dashboard</a:t>
            </a:r>
          </a:p>
          <a:p>
            <a:r>
              <a:rPr lang="en-US" b="0" dirty="0"/>
              <a:t>Choose a resource to watch, listen to or read (or search for a good resource online linked to positive wellbeing and mental health)</a:t>
            </a:r>
          </a:p>
        </p:txBody>
      </p:sp>
      <p:sp>
        <p:nvSpPr>
          <p:cNvPr id="19" name="Rectangle 18"/>
          <p:cNvSpPr/>
          <p:nvPr/>
        </p:nvSpPr>
        <p:spPr>
          <a:xfrm>
            <a:off x="3711700" y="1490872"/>
            <a:ext cx="1351548" cy="758503"/>
          </a:xfrm>
          <a:prstGeom prst="rect">
            <a:avLst/>
          </a:prstGeom>
          <a:solidFill>
            <a:srgbClr val="E097AA"/>
          </a:solidFill>
          <a:ln>
            <a:solidFill>
              <a:srgbClr val="E09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1"/>
          <p:cNvSpPr txBox="1">
            <a:spLocks/>
          </p:cNvSpPr>
          <p:nvPr/>
        </p:nvSpPr>
        <p:spPr>
          <a:xfrm>
            <a:off x="3942784" y="1722370"/>
            <a:ext cx="900363" cy="286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nb-NO" sz="1200" b="1" dirty="0"/>
              <a:t>0-5 mins</a:t>
            </a:r>
            <a:endParaRPr lang="en-US" sz="1200" dirty="0"/>
          </a:p>
        </p:txBody>
      </p:sp>
      <p:sp>
        <p:nvSpPr>
          <p:cNvPr id="21" name="Rectangle 20"/>
          <p:cNvSpPr/>
          <p:nvPr/>
        </p:nvSpPr>
        <p:spPr>
          <a:xfrm>
            <a:off x="3711701" y="1490873"/>
            <a:ext cx="2321224" cy="4480436"/>
          </a:xfrm>
          <a:prstGeom prst="rect">
            <a:avLst/>
          </a:prstGeom>
          <a:noFill/>
          <a:ln>
            <a:solidFill>
              <a:srgbClr val="E09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1"/>
          <p:cNvSpPr txBox="1">
            <a:spLocks/>
          </p:cNvSpPr>
          <p:nvPr/>
        </p:nvSpPr>
        <p:spPr>
          <a:xfrm>
            <a:off x="3825765" y="2492972"/>
            <a:ext cx="2083422" cy="28741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100" dirty="0"/>
              <a:t>Log in. Once logged in, complete your mood check in, accurately logging how you feel right now and a possible reason why. </a:t>
            </a:r>
          </a:p>
          <a:p>
            <a:pPr marL="0" indent="0">
              <a:lnSpc>
                <a:spcPct val="100000"/>
              </a:lnSpc>
              <a:buNone/>
            </a:pPr>
            <a:r>
              <a:rPr lang="en-US" sz="1100" dirty="0"/>
              <a:t>After that, take a moment to update your avatar. Click on the drop-down arrow in the top right, ‘update avatar’ (add a cool hairstyle, funky glasses, even a neck tattoo)!</a:t>
            </a:r>
            <a:br>
              <a:rPr lang="en-US" sz="1100" dirty="0"/>
            </a:br>
            <a:endParaRPr lang="en-US" sz="1100" dirty="0"/>
          </a:p>
        </p:txBody>
      </p:sp>
      <p:sp>
        <p:nvSpPr>
          <p:cNvPr id="23" name="Rectangle 22"/>
          <p:cNvSpPr/>
          <p:nvPr/>
        </p:nvSpPr>
        <p:spPr>
          <a:xfrm>
            <a:off x="6264007" y="1490872"/>
            <a:ext cx="1351548" cy="624143"/>
          </a:xfrm>
          <a:prstGeom prst="rect">
            <a:avLst/>
          </a:prstGeom>
          <a:solidFill>
            <a:srgbClr val="FFDA50"/>
          </a:solidFill>
          <a:ln>
            <a:solidFill>
              <a:srgbClr val="FFD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1"/>
          <p:cNvSpPr txBox="1">
            <a:spLocks/>
          </p:cNvSpPr>
          <p:nvPr/>
        </p:nvSpPr>
        <p:spPr>
          <a:xfrm>
            <a:off x="6495091" y="1647635"/>
            <a:ext cx="900363" cy="286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nb-NO" sz="1200" b="1" dirty="0"/>
              <a:t>5-20 mins</a:t>
            </a:r>
            <a:endParaRPr lang="en-US" sz="1200" dirty="0"/>
          </a:p>
        </p:txBody>
      </p:sp>
      <p:sp>
        <p:nvSpPr>
          <p:cNvPr id="25" name="Rectangle 24"/>
          <p:cNvSpPr/>
          <p:nvPr/>
        </p:nvSpPr>
        <p:spPr>
          <a:xfrm>
            <a:off x="6264007" y="1492736"/>
            <a:ext cx="5401519" cy="4478572"/>
          </a:xfrm>
          <a:prstGeom prst="rect">
            <a:avLst/>
          </a:prstGeom>
          <a:noFill/>
          <a:ln>
            <a:solidFill>
              <a:srgbClr val="FFD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1"/>
          <p:cNvSpPr txBox="1">
            <a:spLocks/>
          </p:cNvSpPr>
          <p:nvPr/>
        </p:nvSpPr>
        <p:spPr>
          <a:xfrm>
            <a:off x="6379550" y="2483752"/>
            <a:ext cx="5092014" cy="342345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100" b="1" dirty="0"/>
              <a:t>Now you’re going to fully navigate around the dashboard!</a:t>
            </a:r>
          </a:p>
          <a:p>
            <a:pPr>
              <a:lnSpc>
                <a:spcPct val="110000"/>
              </a:lnSpc>
            </a:pPr>
            <a:r>
              <a:rPr lang="en-US" sz="1100" dirty="0"/>
              <a:t>On the main dashboard page, scroll down and interact with each area (review your values, click on the ‘Help’ and ‘FAQs’ section. Click back on dashboard on the top left each time.</a:t>
            </a:r>
          </a:p>
          <a:p>
            <a:pPr fontAlgn="base">
              <a:lnSpc>
                <a:spcPct val="110000"/>
              </a:lnSpc>
            </a:pPr>
            <a:r>
              <a:rPr lang="en-US" sz="1100" dirty="0"/>
              <a:t>Look at your mood graph. What sort of profile do you have? Roller Coaster? Always up? Always down? In the middle? What could this mean (be curious, it’s a great quality)!</a:t>
            </a:r>
          </a:p>
          <a:p>
            <a:pPr fontAlgn="base">
              <a:lnSpc>
                <a:spcPct val="110000"/>
              </a:lnSpc>
            </a:pPr>
            <a:r>
              <a:rPr lang="en-US" sz="1100" dirty="0"/>
              <a:t>Notice the suggested resources. If you’re allowed (and you have headphones) listen or watch one of the shorter ones available (we hope they inspire you)!</a:t>
            </a:r>
          </a:p>
          <a:p>
            <a:pPr fontAlgn="base">
              <a:lnSpc>
                <a:spcPct val="110000"/>
              </a:lnSpc>
            </a:pPr>
            <a:r>
              <a:rPr lang="en-US" sz="1100" dirty="0"/>
              <a:t>Look at your recent goals from last week. Does it/they need updating? Have you completed the action if you set one? If so, click on it and edit the goal/action or click the tick to complete it. Maybe add another? Or delete it and start again. It’s all up to you!</a:t>
            </a:r>
          </a:p>
          <a:p>
            <a:pPr fontAlgn="base">
              <a:lnSpc>
                <a:spcPct val="110000"/>
              </a:lnSpc>
            </a:pPr>
            <a:r>
              <a:rPr lang="en-US" sz="1100" dirty="0"/>
              <a:t>Click back on ‘dashboard’ (top left) and scroll down to ‘Tables and Charts’. Take a look at your achievement graphs and charts. Note any goals or actions due or upcoming.</a:t>
            </a:r>
          </a:p>
          <a:p>
            <a:pPr fontAlgn="base">
              <a:lnSpc>
                <a:spcPct val="110000"/>
              </a:lnSpc>
            </a:pPr>
            <a:r>
              <a:rPr lang="en-US" sz="1100" dirty="0"/>
              <a:t>Finally, click on my schedule and see your goals and actions in your youHQ calendar. If they are red, they are overdue and may need reviewing</a:t>
            </a:r>
          </a:p>
        </p:txBody>
      </p:sp>
      <p:sp>
        <p:nvSpPr>
          <p:cNvPr id="34" name="Title 3"/>
          <p:cNvSpPr txBox="1">
            <a:spLocks/>
          </p:cNvSpPr>
          <p:nvPr/>
        </p:nvSpPr>
        <p:spPr>
          <a:xfrm>
            <a:off x="466512" y="317233"/>
            <a:ext cx="7973367" cy="8049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2000" dirty="0">
                <a:solidFill>
                  <a:srgbClr val="FC6B64"/>
                </a:solidFill>
              </a:rPr>
              <a:t>LESSION 4 (15-25): </a:t>
            </a:r>
            <a:r>
              <a:rPr lang="en-US" sz="2000" dirty="0"/>
              <a:t>Avatars and exploring the dashboard</a:t>
            </a:r>
          </a:p>
        </p:txBody>
      </p:sp>
    </p:spTree>
    <p:extLst>
      <p:ext uri="{BB962C8B-B14F-4D97-AF65-F5344CB8AC3E}">
        <p14:creationId xmlns:p14="http://schemas.microsoft.com/office/powerpoint/2010/main" val="1667239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466512" y="1358558"/>
            <a:ext cx="1351548" cy="624143"/>
          </a:xfrm>
          <a:prstGeom prst="rect">
            <a:avLst/>
          </a:prstGeom>
          <a:solidFill>
            <a:srgbClr val="1A9699"/>
          </a:solidFill>
          <a:ln>
            <a:solidFill>
              <a:srgbClr val="1A9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Content Placeholder 1"/>
          <p:cNvSpPr txBox="1">
            <a:spLocks/>
          </p:cNvSpPr>
          <p:nvPr/>
        </p:nvSpPr>
        <p:spPr>
          <a:xfrm>
            <a:off x="697596" y="1515321"/>
            <a:ext cx="900363" cy="28680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is-IS" sz="1200" b="1" dirty="0">
                <a:solidFill>
                  <a:schemeClr val="bg1"/>
                </a:solidFill>
              </a:rPr>
              <a:t>20-25</a:t>
            </a:r>
            <a:r>
              <a:rPr lang="nb-NO" sz="1200" b="1" dirty="0">
                <a:solidFill>
                  <a:schemeClr val="bg1"/>
                </a:solidFill>
              </a:rPr>
              <a:t> mins</a:t>
            </a:r>
            <a:endParaRPr lang="en-US" sz="1200" dirty="0">
              <a:solidFill>
                <a:schemeClr val="bg1"/>
              </a:solidFill>
            </a:endParaRPr>
          </a:p>
        </p:txBody>
      </p:sp>
      <p:sp>
        <p:nvSpPr>
          <p:cNvPr id="38" name="Rectangle 37"/>
          <p:cNvSpPr/>
          <p:nvPr/>
        </p:nvSpPr>
        <p:spPr>
          <a:xfrm>
            <a:off x="466511" y="1358558"/>
            <a:ext cx="3620579" cy="2894787"/>
          </a:xfrm>
          <a:prstGeom prst="rect">
            <a:avLst/>
          </a:prstGeom>
          <a:noFill/>
          <a:ln>
            <a:solidFill>
              <a:srgbClr val="1A9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ontent Placeholder 1"/>
          <p:cNvSpPr txBox="1">
            <a:spLocks/>
          </p:cNvSpPr>
          <p:nvPr/>
        </p:nvSpPr>
        <p:spPr>
          <a:xfrm>
            <a:off x="549641" y="2139465"/>
            <a:ext cx="3324269" cy="21138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100" dirty="0"/>
              <a:t>If you complete this, why not help one of your friends who may be struggling? </a:t>
            </a:r>
          </a:p>
          <a:p>
            <a:pPr marL="0" indent="0">
              <a:lnSpc>
                <a:spcPct val="100000"/>
              </a:lnSpc>
              <a:buNone/>
            </a:pPr>
            <a:r>
              <a:rPr lang="en-US" sz="1100" dirty="0"/>
              <a:t>Have you watched, listened to or read one of the resources? </a:t>
            </a:r>
          </a:p>
          <a:p>
            <a:pPr marL="0" indent="0">
              <a:lnSpc>
                <a:spcPct val="100000"/>
              </a:lnSpc>
              <a:buNone/>
            </a:pPr>
            <a:r>
              <a:rPr lang="en-US" sz="1100" dirty="0"/>
              <a:t>Can you share the takeaways with the group?</a:t>
            </a:r>
          </a:p>
          <a:p>
            <a:pPr marL="0" indent="0">
              <a:lnSpc>
                <a:spcPct val="100000"/>
              </a:lnSpc>
              <a:buNone/>
            </a:pPr>
            <a:r>
              <a:rPr lang="en-US" sz="1100" dirty="0"/>
              <a:t>You are becoming a master of </a:t>
            </a:r>
            <a:r>
              <a:rPr lang="en-US" sz="1100" dirty="0" err="1"/>
              <a:t>youHQ</a:t>
            </a:r>
            <a:r>
              <a:rPr lang="en-US" sz="1100" dirty="0"/>
              <a:t>!</a:t>
            </a:r>
          </a:p>
          <a:p>
            <a:pPr marL="0" indent="0">
              <a:lnSpc>
                <a:spcPct val="100000"/>
              </a:lnSpc>
              <a:buNone/>
            </a:pPr>
            <a:r>
              <a:rPr lang="en-US" sz="1100" dirty="0"/>
              <a:t>Logout (please).</a:t>
            </a:r>
          </a:p>
          <a:p>
            <a:pPr marL="0" indent="0">
              <a:lnSpc>
                <a:spcPct val="100000"/>
              </a:lnSpc>
              <a:buNone/>
            </a:pPr>
            <a:r>
              <a:rPr lang="en-US" sz="1100" b="1" dirty="0"/>
              <a:t>Well done!</a:t>
            </a:r>
          </a:p>
        </p:txBody>
      </p:sp>
      <p:sp>
        <p:nvSpPr>
          <p:cNvPr id="18" name="Title 3"/>
          <p:cNvSpPr txBox="1">
            <a:spLocks/>
          </p:cNvSpPr>
          <p:nvPr/>
        </p:nvSpPr>
        <p:spPr>
          <a:xfrm>
            <a:off x="466512" y="317233"/>
            <a:ext cx="7973367" cy="8049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2000">
                <a:solidFill>
                  <a:srgbClr val="FC6B64"/>
                </a:solidFill>
              </a:rPr>
              <a:t>LESSION 4 </a:t>
            </a:r>
            <a:r>
              <a:rPr lang="en-US" sz="2000" dirty="0">
                <a:solidFill>
                  <a:srgbClr val="FC6B64"/>
                </a:solidFill>
              </a:rPr>
              <a:t>(15-25</a:t>
            </a:r>
            <a:r>
              <a:rPr lang="en-US" sz="2000">
                <a:solidFill>
                  <a:srgbClr val="FC6B64"/>
                </a:solidFill>
              </a:rPr>
              <a:t>): </a:t>
            </a:r>
            <a:r>
              <a:rPr lang="en-US" sz="2000"/>
              <a:t>Avatars and exploring the dashboard</a:t>
            </a:r>
            <a:endParaRPr lang="en-US" sz="2000" dirty="0"/>
          </a:p>
        </p:txBody>
      </p:sp>
    </p:spTree>
    <p:extLst>
      <p:ext uri="{BB962C8B-B14F-4D97-AF65-F5344CB8AC3E}">
        <p14:creationId xmlns:p14="http://schemas.microsoft.com/office/powerpoint/2010/main" val="1634960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8094" y="1469502"/>
            <a:ext cx="2860906" cy="779873"/>
          </a:xfrm>
          <a:prstGeom prst="rect">
            <a:avLst/>
          </a:prstGeom>
          <a:solidFill>
            <a:srgbClr val="96DEDE"/>
          </a:solidFill>
          <a:ln>
            <a:solidFill>
              <a:srgbClr val="96D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1"/>
          <p:cNvSpPr txBox="1">
            <a:spLocks/>
          </p:cNvSpPr>
          <p:nvPr/>
        </p:nvSpPr>
        <p:spPr>
          <a:xfrm>
            <a:off x="850795" y="1646532"/>
            <a:ext cx="2183350" cy="4684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b="1" dirty="0"/>
              <a:t>What will you be able to do by the end of the </a:t>
            </a:r>
            <a:r>
              <a:rPr lang="en-US" sz="1200" b="1"/>
              <a:t>session?</a:t>
            </a:r>
            <a:endParaRPr lang="en-US" sz="1200" dirty="0"/>
          </a:p>
        </p:txBody>
      </p:sp>
      <p:sp>
        <p:nvSpPr>
          <p:cNvPr id="17" name="Rectangle 16"/>
          <p:cNvSpPr/>
          <p:nvPr/>
        </p:nvSpPr>
        <p:spPr>
          <a:xfrm>
            <a:off x="608093" y="2225537"/>
            <a:ext cx="2860906" cy="2149029"/>
          </a:xfrm>
          <a:prstGeom prst="rect">
            <a:avLst/>
          </a:prstGeom>
          <a:noFill/>
          <a:ln>
            <a:solidFill>
              <a:srgbClr val="96D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08092" y="4566580"/>
            <a:ext cx="1351548" cy="758503"/>
          </a:xfrm>
          <a:prstGeom prst="rect">
            <a:avLst/>
          </a:prstGeom>
          <a:solidFill>
            <a:srgbClr val="E097AA"/>
          </a:solidFill>
          <a:ln>
            <a:solidFill>
              <a:srgbClr val="E09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1"/>
          <p:cNvSpPr txBox="1">
            <a:spLocks/>
          </p:cNvSpPr>
          <p:nvPr/>
        </p:nvSpPr>
        <p:spPr>
          <a:xfrm>
            <a:off x="839176" y="4798078"/>
            <a:ext cx="900363" cy="286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nb-NO" sz="1200" b="1" dirty="0"/>
              <a:t>0-5 mins</a:t>
            </a:r>
            <a:endParaRPr lang="en-US" sz="1200" dirty="0"/>
          </a:p>
        </p:txBody>
      </p:sp>
      <p:sp>
        <p:nvSpPr>
          <p:cNvPr id="21" name="Rectangle 20"/>
          <p:cNvSpPr/>
          <p:nvPr/>
        </p:nvSpPr>
        <p:spPr>
          <a:xfrm>
            <a:off x="608093" y="4566582"/>
            <a:ext cx="2860906" cy="1917345"/>
          </a:xfrm>
          <a:prstGeom prst="rect">
            <a:avLst/>
          </a:prstGeom>
          <a:noFill/>
          <a:ln>
            <a:solidFill>
              <a:srgbClr val="E09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1"/>
          <p:cNvSpPr txBox="1">
            <a:spLocks/>
          </p:cNvSpPr>
          <p:nvPr/>
        </p:nvSpPr>
        <p:spPr>
          <a:xfrm>
            <a:off x="679787" y="5568680"/>
            <a:ext cx="2673013" cy="9152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t>Log in. Once logged in, complete your WHO-5 (pops up every two weeks) and your mood check in, accurately logging how you feel right now and a possible reason why.</a:t>
            </a:r>
          </a:p>
        </p:txBody>
      </p:sp>
      <p:sp>
        <p:nvSpPr>
          <p:cNvPr id="23" name="Rectangle 22"/>
          <p:cNvSpPr/>
          <p:nvPr/>
        </p:nvSpPr>
        <p:spPr>
          <a:xfrm>
            <a:off x="3820433" y="1490872"/>
            <a:ext cx="1351548" cy="624143"/>
          </a:xfrm>
          <a:prstGeom prst="rect">
            <a:avLst/>
          </a:prstGeom>
          <a:solidFill>
            <a:srgbClr val="FFDA50"/>
          </a:solidFill>
          <a:ln>
            <a:solidFill>
              <a:srgbClr val="FFD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1"/>
          <p:cNvSpPr txBox="1">
            <a:spLocks/>
          </p:cNvSpPr>
          <p:nvPr/>
        </p:nvSpPr>
        <p:spPr>
          <a:xfrm>
            <a:off x="4051517" y="1647635"/>
            <a:ext cx="900363" cy="286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nb-NO" sz="1200" b="1" dirty="0"/>
              <a:t>5-20 mins</a:t>
            </a:r>
            <a:endParaRPr lang="en-US" sz="1200" dirty="0"/>
          </a:p>
        </p:txBody>
      </p:sp>
      <p:sp>
        <p:nvSpPr>
          <p:cNvPr id="25" name="Rectangle 24"/>
          <p:cNvSpPr/>
          <p:nvPr/>
        </p:nvSpPr>
        <p:spPr>
          <a:xfrm>
            <a:off x="3820434" y="1492735"/>
            <a:ext cx="7207784" cy="4991192"/>
          </a:xfrm>
          <a:prstGeom prst="rect">
            <a:avLst/>
          </a:prstGeom>
          <a:noFill/>
          <a:ln>
            <a:solidFill>
              <a:srgbClr val="FFD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1"/>
          <p:cNvSpPr txBox="1">
            <a:spLocks/>
          </p:cNvSpPr>
          <p:nvPr/>
        </p:nvSpPr>
        <p:spPr>
          <a:xfrm>
            <a:off x="3892919" y="2473073"/>
            <a:ext cx="6791782" cy="40108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dirty="0"/>
              <a:t>You can earn GOALd (our youHQ currency) when you use the app, live by your values and complete your goals!</a:t>
            </a:r>
          </a:p>
          <a:p>
            <a:pPr fontAlgn="base"/>
            <a:r>
              <a:rPr lang="en-US" sz="1100" dirty="0"/>
              <a:t>Click on ‘Dashboard’ on the left of the screen</a:t>
            </a:r>
          </a:p>
          <a:p>
            <a:pPr fontAlgn="base"/>
            <a:r>
              <a:rPr lang="en-US" sz="1100" dirty="0"/>
              <a:t>Notice how much GOALd you have (you earn it for your first mood and WHO-5 check in and any goals and actions you’ve set or completed). Read the breakdown area to see how much you’ve earned and if any is pending…</a:t>
            </a:r>
          </a:p>
          <a:p>
            <a:pPr fontAlgn="base"/>
            <a:r>
              <a:rPr lang="en-US" sz="1100" dirty="0"/>
              <a:t>Click on ‘Goals’ on the left-hand side. Review your goals and actions. Have you completed any since week 1? If you’d set SMART goals for 4-6 weeks, you may have done or could be close?</a:t>
            </a:r>
          </a:p>
          <a:p>
            <a:pPr fontAlgn="base"/>
            <a:r>
              <a:rPr lang="en-US" sz="1100" dirty="0"/>
              <a:t>If you think you’ve completed a goal, make sure any actions are ticked off underneath and click on the green tick that says ‘mark this goal as complete’</a:t>
            </a:r>
          </a:p>
          <a:p>
            <a:pPr fontAlgn="base"/>
            <a:r>
              <a:rPr lang="en-US" sz="1100" dirty="0"/>
              <a:t>Notice the screen that pops up congratulating you! You can now attach any evidence you might have to prove that goal has been completed (N.B. please choose aspirational, mid term goals. Goals such as ‘be kind’ are great but difficult to evidence. Re-framing this to ‘show 3 acts of kindness this month’ is more specific and your actions could reflect this i.e.,</a:t>
            </a:r>
          </a:p>
          <a:p>
            <a:pPr lvl="1" fontAlgn="base">
              <a:buFont typeface="+mj-lt"/>
              <a:buAutoNum type="arabicPeriod"/>
            </a:pPr>
            <a:r>
              <a:rPr lang="en-US" sz="1100" dirty="0"/>
              <a:t>Complete charity run </a:t>
            </a:r>
          </a:p>
          <a:p>
            <a:pPr lvl="1" fontAlgn="base">
              <a:buFont typeface="+mj-lt"/>
              <a:buAutoNum type="arabicPeriod"/>
            </a:pPr>
            <a:r>
              <a:rPr lang="en-US" sz="1100" dirty="0"/>
              <a:t>Hoover the house every weekend </a:t>
            </a:r>
          </a:p>
          <a:p>
            <a:pPr lvl="1" fontAlgn="base">
              <a:buFont typeface="+mj-lt"/>
              <a:buAutoNum type="arabicPeriod"/>
            </a:pPr>
            <a:r>
              <a:rPr lang="en-US" sz="1100" dirty="0"/>
              <a:t>Volunteer to help run football club. A simple email from an adult, picture or link to a website would be great evidence of this. Add a message to your teacher too and wait for approval.</a:t>
            </a:r>
          </a:p>
        </p:txBody>
      </p:sp>
      <p:sp>
        <p:nvSpPr>
          <p:cNvPr id="33" name="Title 3"/>
          <p:cNvSpPr txBox="1">
            <a:spLocks/>
          </p:cNvSpPr>
          <p:nvPr/>
        </p:nvSpPr>
        <p:spPr>
          <a:xfrm>
            <a:off x="441141" y="331087"/>
            <a:ext cx="7973367" cy="8049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2000" dirty="0">
                <a:solidFill>
                  <a:srgbClr val="1A9699"/>
                </a:solidFill>
              </a:rPr>
              <a:t>LESSION 5 (15-25): </a:t>
            </a:r>
            <a:r>
              <a:rPr lang="en-US" sz="2000" dirty="0"/>
              <a:t>Achievements and GOALd!</a:t>
            </a:r>
            <a:endParaRPr lang="en-US" sz="2000" b="0" dirty="0"/>
          </a:p>
        </p:txBody>
      </p:sp>
      <p:sp>
        <p:nvSpPr>
          <p:cNvPr id="15" name="Content Placeholder 1"/>
          <p:cNvSpPr txBox="1">
            <a:spLocks/>
          </p:cNvSpPr>
          <p:nvPr/>
        </p:nvSpPr>
        <p:spPr>
          <a:xfrm>
            <a:off x="638792" y="2582888"/>
            <a:ext cx="2607356" cy="1719373"/>
          </a:xfrm>
          <a:prstGeom prst="rect">
            <a:avLst/>
          </a:prstGeom>
        </p:spPr>
        <p:txBody>
          <a:bodyPr vert="horz" lIns="91440" tIns="45720" rIns="91440" bIns="45720" rtlCol="0">
            <a:normAutofit/>
          </a:bodyPr>
          <a:lstStyle>
            <a:defPPr>
              <a:defRPr lang="en-US"/>
            </a:defPPr>
            <a:lvl1pPr marL="142875" indent="-142875" fontAlgn="base">
              <a:lnSpc>
                <a:spcPct val="90000"/>
              </a:lnSpc>
              <a:spcBef>
                <a:spcPts val="1000"/>
              </a:spcBef>
              <a:buFont typeface="Arial" panose="020B0604020202020204" pitchFamily="34" charset="0"/>
              <a:buChar char="•"/>
              <a:defRPr sz="1100" b="1" i="0">
                <a:latin typeface="Hind" charset="0"/>
                <a:ea typeface="Hind" charset="0"/>
                <a:cs typeface="Hind" charset="0"/>
              </a:defRPr>
            </a:lvl1pPr>
            <a:lvl2pPr marL="685800" indent="-228600">
              <a:lnSpc>
                <a:spcPct val="90000"/>
              </a:lnSpc>
              <a:spcBef>
                <a:spcPts val="500"/>
              </a:spcBef>
              <a:buFont typeface="Arial" panose="020B0604020202020204" pitchFamily="34" charset="0"/>
              <a:buChar char="•"/>
              <a:defRPr sz="2000" b="0" i="0">
                <a:latin typeface="Hind" charset="0"/>
                <a:ea typeface="Hind" charset="0"/>
                <a:cs typeface="Hind" charset="0"/>
              </a:defRPr>
            </a:lvl2pPr>
            <a:lvl3pPr marL="1143000" indent="-228600">
              <a:lnSpc>
                <a:spcPct val="90000"/>
              </a:lnSpc>
              <a:spcBef>
                <a:spcPts val="500"/>
              </a:spcBef>
              <a:buFont typeface="Arial" panose="020B0604020202020204" pitchFamily="34" charset="0"/>
              <a:buChar char="•"/>
              <a:defRPr b="0" i="0">
                <a:latin typeface="Hind" charset="0"/>
                <a:ea typeface="Hind" charset="0"/>
                <a:cs typeface="Hind" charset="0"/>
              </a:defRPr>
            </a:lvl3pPr>
            <a:lvl4pPr marL="1600200" indent="-228600">
              <a:lnSpc>
                <a:spcPct val="90000"/>
              </a:lnSpc>
              <a:spcBef>
                <a:spcPts val="500"/>
              </a:spcBef>
              <a:buFont typeface="Arial" panose="020B0604020202020204" pitchFamily="34" charset="0"/>
              <a:buChar char="•"/>
              <a:defRPr sz="1600" b="0" i="0">
                <a:latin typeface="Hind" charset="0"/>
                <a:ea typeface="Hind" charset="0"/>
                <a:cs typeface="Hind" charset="0"/>
              </a:defRPr>
            </a:lvl4pPr>
            <a:lvl5pPr marL="2057400" indent="-228600">
              <a:lnSpc>
                <a:spcPct val="90000"/>
              </a:lnSpc>
              <a:spcBef>
                <a:spcPts val="500"/>
              </a:spcBef>
              <a:buFont typeface="Arial" panose="020B0604020202020204" pitchFamily="34" charset="0"/>
              <a:buChar char="•"/>
              <a:defRPr sz="1600" b="0" i="0">
                <a:latin typeface="Hind" charset="0"/>
                <a:ea typeface="Hind" charset="0"/>
                <a:cs typeface="Hind"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0" dirty="0"/>
              <a:t>Understand how to earn GOALd</a:t>
            </a:r>
          </a:p>
          <a:p>
            <a:r>
              <a:rPr lang="en-US" b="0" dirty="0"/>
              <a:t>Be able to complete goals and actions</a:t>
            </a:r>
          </a:p>
          <a:p>
            <a:r>
              <a:rPr lang="en-US" b="0" dirty="0"/>
              <a:t>Know how to attach evidence to a completed goal</a:t>
            </a:r>
          </a:p>
        </p:txBody>
      </p:sp>
    </p:spTree>
    <p:extLst>
      <p:ext uri="{BB962C8B-B14F-4D97-AF65-F5344CB8AC3E}">
        <p14:creationId xmlns:p14="http://schemas.microsoft.com/office/powerpoint/2010/main" val="1273938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3"/>
          <p:cNvSpPr txBox="1">
            <a:spLocks/>
          </p:cNvSpPr>
          <p:nvPr/>
        </p:nvSpPr>
        <p:spPr>
          <a:xfrm>
            <a:off x="441141" y="331087"/>
            <a:ext cx="7973367" cy="8049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2000" dirty="0">
                <a:solidFill>
                  <a:srgbClr val="1A9699"/>
                </a:solidFill>
              </a:rPr>
              <a:t>LESSION 5 (15-25): </a:t>
            </a:r>
            <a:r>
              <a:rPr lang="en-US" sz="2000" dirty="0"/>
              <a:t>Achievements and GOALd!</a:t>
            </a:r>
            <a:endParaRPr lang="en-US" sz="2000" b="0" dirty="0"/>
          </a:p>
        </p:txBody>
      </p:sp>
      <p:sp>
        <p:nvSpPr>
          <p:cNvPr id="19" name="Rectangle 18"/>
          <p:cNvSpPr/>
          <p:nvPr/>
        </p:nvSpPr>
        <p:spPr>
          <a:xfrm>
            <a:off x="466512" y="1358558"/>
            <a:ext cx="1351548" cy="624143"/>
          </a:xfrm>
          <a:prstGeom prst="rect">
            <a:avLst/>
          </a:prstGeom>
          <a:solidFill>
            <a:srgbClr val="1A9699"/>
          </a:solidFill>
          <a:ln>
            <a:solidFill>
              <a:srgbClr val="1A9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Content Placeholder 1"/>
          <p:cNvSpPr txBox="1">
            <a:spLocks/>
          </p:cNvSpPr>
          <p:nvPr/>
        </p:nvSpPr>
        <p:spPr>
          <a:xfrm>
            <a:off x="697596" y="1515321"/>
            <a:ext cx="900363" cy="28680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is-IS" sz="1200" b="1" dirty="0">
                <a:solidFill>
                  <a:schemeClr val="bg1"/>
                </a:solidFill>
              </a:rPr>
              <a:t>20-25</a:t>
            </a:r>
            <a:r>
              <a:rPr lang="nb-NO" sz="1200" b="1" dirty="0">
                <a:solidFill>
                  <a:schemeClr val="bg1"/>
                </a:solidFill>
              </a:rPr>
              <a:t> mins</a:t>
            </a:r>
            <a:endParaRPr lang="en-US" sz="1200" dirty="0">
              <a:solidFill>
                <a:schemeClr val="bg1"/>
              </a:solidFill>
            </a:endParaRPr>
          </a:p>
        </p:txBody>
      </p:sp>
      <p:sp>
        <p:nvSpPr>
          <p:cNvPr id="22" name="Rectangle 21"/>
          <p:cNvSpPr/>
          <p:nvPr/>
        </p:nvSpPr>
        <p:spPr>
          <a:xfrm>
            <a:off x="466511" y="1358558"/>
            <a:ext cx="3620579" cy="2894787"/>
          </a:xfrm>
          <a:prstGeom prst="rect">
            <a:avLst/>
          </a:prstGeom>
          <a:noFill/>
          <a:ln>
            <a:solidFill>
              <a:srgbClr val="1A9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1"/>
          <p:cNvSpPr txBox="1">
            <a:spLocks/>
          </p:cNvSpPr>
          <p:nvPr/>
        </p:nvSpPr>
        <p:spPr>
          <a:xfrm>
            <a:off x="549641" y="2139465"/>
            <a:ext cx="3363598" cy="21138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dirty="0"/>
              <a:t>If you complete this, why not help one of your friends who may be struggling? Have you watched, listened to or read one of the resources? Perhaps click on ‘Snapshot’ or ‘Ideas’.</a:t>
            </a:r>
          </a:p>
          <a:p>
            <a:pPr marL="0" indent="0">
              <a:lnSpc>
                <a:spcPct val="100000"/>
              </a:lnSpc>
              <a:buNone/>
            </a:pPr>
            <a:r>
              <a:rPr lang="en-US" sz="1200" dirty="0"/>
              <a:t>Logout (please).</a:t>
            </a:r>
          </a:p>
          <a:p>
            <a:pPr marL="0" indent="0">
              <a:lnSpc>
                <a:spcPct val="100000"/>
              </a:lnSpc>
              <a:buNone/>
            </a:pPr>
            <a:r>
              <a:rPr lang="en-US" sz="1200" b="1" dirty="0"/>
              <a:t>The force is strong with you!</a:t>
            </a:r>
          </a:p>
        </p:txBody>
      </p:sp>
    </p:spTree>
    <p:extLst>
      <p:ext uri="{BB962C8B-B14F-4D97-AF65-F5344CB8AC3E}">
        <p14:creationId xmlns:p14="http://schemas.microsoft.com/office/powerpoint/2010/main" val="1389883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8094" y="1469502"/>
            <a:ext cx="2661501" cy="779873"/>
          </a:xfrm>
          <a:prstGeom prst="rect">
            <a:avLst/>
          </a:prstGeom>
          <a:solidFill>
            <a:srgbClr val="96DEDE"/>
          </a:solidFill>
          <a:ln>
            <a:solidFill>
              <a:srgbClr val="96D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1"/>
          <p:cNvSpPr txBox="1">
            <a:spLocks/>
          </p:cNvSpPr>
          <p:nvPr/>
        </p:nvSpPr>
        <p:spPr>
          <a:xfrm>
            <a:off x="678814" y="1635256"/>
            <a:ext cx="2183350" cy="4684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b="1" dirty="0"/>
              <a:t>What will you be able to do by the end of the </a:t>
            </a:r>
            <a:r>
              <a:rPr lang="en-US" sz="1200" b="1"/>
              <a:t>session?</a:t>
            </a:r>
            <a:endParaRPr lang="en-US" sz="1200" dirty="0"/>
          </a:p>
        </p:txBody>
      </p:sp>
      <p:sp>
        <p:nvSpPr>
          <p:cNvPr id="17" name="Rectangle 16"/>
          <p:cNvSpPr/>
          <p:nvPr/>
        </p:nvSpPr>
        <p:spPr>
          <a:xfrm>
            <a:off x="608092" y="2225538"/>
            <a:ext cx="2661503" cy="1746609"/>
          </a:xfrm>
          <a:prstGeom prst="rect">
            <a:avLst/>
          </a:prstGeom>
          <a:noFill/>
          <a:ln>
            <a:solidFill>
              <a:srgbClr val="96D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08093" y="4212344"/>
            <a:ext cx="1351548" cy="758503"/>
          </a:xfrm>
          <a:prstGeom prst="rect">
            <a:avLst/>
          </a:prstGeom>
          <a:solidFill>
            <a:srgbClr val="E097AA"/>
          </a:solidFill>
          <a:ln>
            <a:solidFill>
              <a:srgbClr val="E09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1"/>
          <p:cNvSpPr txBox="1">
            <a:spLocks/>
          </p:cNvSpPr>
          <p:nvPr/>
        </p:nvSpPr>
        <p:spPr>
          <a:xfrm>
            <a:off x="839177" y="4443842"/>
            <a:ext cx="900363" cy="286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nb-NO" sz="1200" b="1" dirty="0"/>
              <a:t>0-5 mins</a:t>
            </a:r>
            <a:endParaRPr lang="en-US" sz="1200" dirty="0"/>
          </a:p>
        </p:txBody>
      </p:sp>
      <p:sp>
        <p:nvSpPr>
          <p:cNvPr id="21" name="Rectangle 20"/>
          <p:cNvSpPr/>
          <p:nvPr/>
        </p:nvSpPr>
        <p:spPr>
          <a:xfrm>
            <a:off x="608093" y="4212345"/>
            <a:ext cx="2661502" cy="2063195"/>
          </a:xfrm>
          <a:prstGeom prst="rect">
            <a:avLst/>
          </a:prstGeom>
          <a:noFill/>
          <a:ln>
            <a:solidFill>
              <a:srgbClr val="E09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1"/>
          <p:cNvSpPr txBox="1">
            <a:spLocks/>
          </p:cNvSpPr>
          <p:nvPr/>
        </p:nvSpPr>
        <p:spPr>
          <a:xfrm>
            <a:off x="678813" y="5111733"/>
            <a:ext cx="2505605" cy="11638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100" dirty="0"/>
              <a:t>Log in. Once logged in, complete your WHO-5 (pops up every two weeks) and your mood check in, accurately logging how you feel right now and a possible reason why. </a:t>
            </a:r>
            <a:br>
              <a:rPr lang="en-US" sz="1100" dirty="0"/>
            </a:br>
            <a:endParaRPr lang="en-US" sz="1100" dirty="0"/>
          </a:p>
        </p:txBody>
      </p:sp>
      <p:sp>
        <p:nvSpPr>
          <p:cNvPr id="23" name="Rectangle 22"/>
          <p:cNvSpPr/>
          <p:nvPr/>
        </p:nvSpPr>
        <p:spPr>
          <a:xfrm>
            <a:off x="3500679" y="1467638"/>
            <a:ext cx="1351548" cy="624143"/>
          </a:xfrm>
          <a:prstGeom prst="rect">
            <a:avLst/>
          </a:prstGeom>
          <a:solidFill>
            <a:srgbClr val="FFDA50"/>
          </a:solidFill>
          <a:ln>
            <a:solidFill>
              <a:srgbClr val="FFD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1"/>
          <p:cNvSpPr txBox="1">
            <a:spLocks/>
          </p:cNvSpPr>
          <p:nvPr/>
        </p:nvSpPr>
        <p:spPr>
          <a:xfrm>
            <a:off x="3731763" y="1624401"/>
            <a:ext cx="900363" cy="286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nb-NO" sz="1200" b="1" dirty="0"/>
              <a:t>5-10 mins</a:t>
            </a:r>
            <a:endParaRPr lang="en-US" sz="1200" dirty="0"/>
          </a:p>
        </p:txBody>
      </p:sp>
      <p:sp>
        <p:nvSpPr>
          <p:cNvPr id="25" name="Rectangle 24"/>
          <p:cNvSpPr/>
          <p:nvPr/>
        </p:nvSpPr>
        <p:spPr>
          <a:xfrm>
            <a:off x="3500680" y="1467638"/>
            <a:ext cx="4303036" cy="4807902"/>
          </a:xfrm>
          <a:prstGeom prst="rect">
            <a:avLst/>
          </a:prstGeom>
          <a:noFill/>
          <a:ln>
            <a:solidFill>
              <a:srgbClr val="FFD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1"/>
          <p:cNvSpPr txBox="1">
            <a:spLocks/>
          </p:cNvSpPr>
          <p:nvPr/>
        </p:nvSpPr>
        <p:spPr>
          <a:xfrm>
            <a:off x="3616222" y="2289092"/>
            <a:ext cx="4024655" cy="34234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dirty="0"/>
              <a:t>Go to the ‘Snapshot’ tab on the left-hand side of the screen. </a:t>
            </a:r>
          </a:p>
          <a:p>
            <a:pPr marL="0" indent="0">
              <a:buNone/>
            </a:pPr>
            <a:r>
              <a:rPr lang="en-US" sz="1100" b="1" dirty="0"/>
              <a:t>Click on this to bring up your </a:t>
            </a:r>
            <a:r>
              <a:rPr lang="en-US" sz="1100" b="1" dirty="0" err="1"/>
              <a:t>personalised</a:t>
            </a:r>
            <a:r>
              <a:rPr lang="en-US" sz="1100" b="1" dirty="0"/>
              <a:t>, youHQ snapshot report</a:t>
            </a:r>
          </a:p>
          <a:p>
            <a:pPr fontAlgn="base"/>
            <a:r>
              <a:rPr lang="en-US" sz="1100" dirty="0"/>
              <a:t>Notice your information, values and class at the top</a:t>
            </a:r>
          </a:p>
          <a:p>
            <a:pPr fontAlgn="base"/>
            <a:r>
              <a:rPr lang="en-US" sz="1100" dirty="0"/>
              <a:t>You should be able to see which ‘level’ you have reached (Bronze, Silver or Gold). Engagement with the platform earns you GOALd; the more GOALd you collect, the higher the level you reach.</a:t>
            </a:r>
          </a:p>
          <a:p>
            <a:pPr fontAlgn="base"/>
            <a:r>
              <a:rPr lang="en-US" sz="1100" dirty="0"/>
              <a:t>Look at your personal stats on goals, actions and ideas created and your % completion rate so far.</a:t>
            </a:r>
          </a:p>
          <a:p>
            <a:pPr fontAlgn="base"/>
            <a:r>
              <a:rPr lang="en-US" sz="1100" dirty="0"/>
              <a:t>Scroll down to see your current mood, average mood and mood profile graph</a:t>
            </a:r>
          </a:p>
          <a:p>
            <a:pPr fontAlgn="base"/>
            <a:r>
              <a:rPr lang="en-US" sz="1100" dirty="0"/>
              <a:t>At the bottom you can see your wellbeing score over time (this is the score from your WHO-5 survey you complete every 2 weeks)</a:t>
            </a:r>
          </a:p>
          <a:p>
            <a:pPr fontAlgn="base"/>
            <a:r>
              <a:rPr lang="en-US" sz="1100" dirty="0"/>
              <a:t>Click ‘Close’ at the top of the screen</a:t>
            </a:r>
          </a:p>
        </p:txBody>
      </p:sp>
      <p:sp>
        <p:nvSpPr>
          <p:cNvPr id="34" name="Title 3"/>
          <p:cNvSpPr txBox="1">
            <a:spLocks/>
          </p:cNvSpPr>
          <p:nvPr/>
        </p:nvSpPr>
        <p:spPr>
          <a:xfrm>
            <a:off x="466512" y="317233"/>
            <a:ext cx="7973367" cy="8049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2000" dirty="0">
                <a:solidFill>
                  <a:srgbClr val="FC6B64"/>
                </a:solidFill>
              </a:rPr>
              <a:t>LESSION 6 (15-25): </a:t>
            </a:r>
            <a:r>
              <a:rPr lang="en-US" sz="2000" dirty="0"/>
              <a:t>Snapshot report, Ideas, and Journal</a:t>
            </a:r>
          </a:p>
        </p:txBody>
      </p:sp>
      <p:sp>
        <p:nvSpPr>
          <p:cNvPr id="15" name="Content Placeholder 1"/>
          <p:cNvSpPr txBox="1">
            <a:spLocks/>
          </p:cNvSpPr>
          <p:nvPr/>
        </p:nvSpPr>
        <p:spPr>
          <a:xfrm>
            <a:off x="662240" y="2492972"/>
            <a:ext cx="2607356" cy="1292448"/>
          </a:xfrm>
          <a:prstGeom prst="rect">
            <a:avLst/>
          </a:prstGeom>
        </p:spPr>
        <p:txBody>
          <a:bodyPr vert="horz" lIns="91440" tIns="45720" rIns="91440" bIns="45720" rtlCol="0">
            <a:normAutofit/>
          </a:bodyPr>
          <a:lstStyle>
            <a:defPPr>
              <a:defRPr lang="en-US"/>
            </a:defPPr>
            <a:lvl1pPr marL="142875" indent="-142875" fontAlgn="base">
              <a:lnSpc>
                <a:spcPct val="90000"/>
              </a:lnSpc>
              <a:spcBef>
                <a:spcPts val="1000"/>
              </a:spcBef>
              <a:buFont typeface="Arial" panose="020B0604020202020204" pitchFamily="34" charset="0"/>
              <a:buChar char="•"/>
              <a:defRPr sz="1100" b="1" i="0">
                <a:latin typeface="Hind" charset="0"/>
                <a:ea typeface="Hind" charset="0"/>
                <a:cs typeface="Hind" charset="0"/>
              </a:defRPr>
            </a:lvl1pPr>
            <a:lvl2pPr marL="685800" indent="-228600">
              <a:lnSpc>
                <a:spcPct val="90000"/>
              </a:lnSpc>
              <a:spcBef>
                <a:spcPts val="500"/>
              </a:spcBef>
              <a:buFont typeface="Arial" panose="020B0604020202020204" pitchFamily="34" charset="0"/>
              <a:buChar char="•"/>
              <a:defRPr sz="2000" b="0" i="0">
                <a:latin typeface="Hind" charset="0"/>
                <a:ea typeface="Hind" charset="0"/>
                <a:cs typeface="Hind" charset="0"/>
              </a:defRPr>
            </a:lvl2pPr>
            <a:lvl3pPr marL="1143000" indent="-228600">
              <a:lnSpc>
                <a:spcPct val="90000"/>
              </a:lnSpc>
              <a:spcBef>
                <a:spcPts val="500"/>
              </a:spcBef>
              <a:buFont typeface="Arial" panose="020B0604020202020204" pitchFamily="34" charset="0"/>
              <a:buChar char="•"/>
              <a:defRPr b="0" i="0">
                <a:latin typeface="Hind" charset="0"/>
                <a:ea typeface="Hind" charset="0"/>
                <a:cs typeface="Hind" charset="0"/>
              </a:defRPr>
            </a:lvl3pPr>
            <a:lvl4pPr marL="1600200" indent="-228600">
              <a:lnSpc>
                <a:spcPct val="90000"/>
              </a:lnSpc>
              <a:spcBef>
                <a:spcPts val="500"/>
              </a:spcBef>
              <a:buFont typeface="Arial" panose="020B0604020202020204" pitchFamily="34" charset="0"/>
              <a:buChar char="•"/>
              <a:defRPr sz="1600" b="0" i="0">
                <a:latin typeface="Hind" charset="0"/>
                <a:ea typeface="Hind" charset="0"/>
                <a:cs typeface="Hind" charset="0"/>
              </a:defRPr>
            </a:lvl4pPr>
            <a:lvl5pPr marL="2057400" indent="-228600">
              <a:lnSpc>
                <a:spcPct val="90000"/>
              </a:lnSpc>
              <a:spcBef>
                <a:spcPts val="500"/>
              </a:spcBef>
              <a:buFont typeface="Arial" panose="020B0604020202020204" pitchFamily="34" charset="0"/>
              <a:buChar char="•"/>
              <a:defRPr sz="1600" b="0" i="0">
                <a:latin typeface="Hind" charset="0"/>
                <a:ea typeface="Hind" charset="0"/>
                <a:cs typeface="Hind"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0" dirty="0"/>
              <a:t>Know how to access your ‘Snapshot’ report</a:t>
            </a:r>
          </a:p>
          <a:p>
            <a:r>
              <a:rPr lang="en-US" b="0" dirty="0"/>
              <a:t>Use the ‘Ideas’ section to for journaling and ‘pre-goals’</a:t>
            </a:r>
          </a:p>
          <a:p>
            <a:r>
              <a:rPr lang="en-US" b="0" dirty="0"/>
              <a:t>Watch the ‘</a:t>
            </a:r>
            <a:r>
              <a:rPr lang="en-US" b="0" dirty="0" err="1"/>
              <a:t>youHQ</a:t>
            </a:r>
            <a:r>
              <a:rPr lang="en-US" b="0" dirty="0"/>
              <a:t> ambassador competition’ video</a:t>
            </a:r>
          </a:p>
        </p:txBody>
      </p:sp>
      <p:sp>
        <p:nvSpPr>
          <p:cNvPr id="16" name="Rectangle 15"/>
          <p:cNvSpPr/>
          <p:nvPr/>
        </p:nvSpPr>
        <p:spPr>
          <a:xfrm>
            <a:off x="8034799" y="1467639"/>
            <a:ext cx="1351548" cy="584348"/>
          </a:xfrm>
          <a:prstGeom prst="rect">
            <a:avLst/>
          </a:prstGeom>
          <a:solidFill>
            <a:srgbClr val="1A528D"/>
          </a:solidFill>
          <a:ln>
            <a:solidFill>
              <a:srgbClr val="1A52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1"/>
          <p:cNvSpPr txBox="1">
            <a:spLocks/>
          </p:cNvSpPr>
          <p:nvPr/>
        </p:nvSpPr>
        <p:spPr>
          <a:xfrm>
            <a:off x="8265883" y="1630347"/>
            <a:ext cx="900363" cy="28680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cs-CZ" sz="1200" b="1" dirty="0">
                <a:solidFill>
                  <a:schemeClr val="bg1"/>
                </a:solidFill>
              </a:rPr>
              <a:t>10-20</a:t>
            </a:r>
            <a:r>
              <a:rPr lang="nb-NO" sz="1200" b="1" dirty="0">
                <a:solidFill>
                  <a:schemeClr val="bg1"/>
                </a:solidFill>
              </a:rPr>
              <a:t> mins</a:t>
            </a:r>
            <a:endParaRPr lang="en-US" sz="1200" dirty="0">
              <a:solidFill>
                <a:schemeClr val="bg1"/>
              </a:solidFill>
            </a:endParaRPr>
          </a:p>
        </p:txBody>
      </p:sp>
      <p:sp>
        <p:nvSpPr>
          <p:cNvPr id="28" name="Rectangle 27"/>
          <p:cNvSpPr/>
          <p:nvPr/>
        </p:nvSpPr>
        <p:spPr>
          <a:xfrm>
            <a:off x="8034801" y="1467638"/>
            <a:ext cx="3526722" cy="4807902"/>
          </a:xfrm>
          <a:prstGeom prst="rect">
            <a:avLst/>
          </a:prstGeom>
          <a:noFill/>
          <a:ln>
            <a:solidFill>
              <a:srgbClr val="1A52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1"/>
          <p:cNvSpPr txBox="1">
            <a:spLocks/>
          </p:cNvSpPr>
          <p:nvPr/>
        </p:nvSpPr>
        <p:spPr>
          <a:xfrm>
            <a:off x="8168901" y="2283936"/>
            <a:ext cx="3104524" cy="3678453"/>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20000"/>
              </a:lnSpc>
              <a:spcBef>
                <a:spcPts val="0"/>
              </a:spcBef>
              <a:spcAft>
                <a:spcPts val="0"/>
              </a:spcAft>
              <a:buNone/>
            </a:pPr>
            <a:r>
              <a:rPr lang="en-GB" sz="1800" b="0" i="0" u="none" strike="noStrike" dirty="0">
                <a:solidFill>
                  <a:srgbClr val="000000"/>
                </a:solidFill>
                <a:effectLst/>
                <a:latin typeface="Hind" panose="02000000000000000000" pitchFamily="2" charset="77"/>
              </a:rPr>
              <a:t>Navigate to the ‘Journal’ Section on the left-hand side. Is there anything you want to write about. Perhaps an Idea you want to record? Something you’ve thought about doing recently but haven’t quite got there? </a:t>
            </a:r>
            <a:endParaRPr lang="en-GB" sz="1000" b="0" dirty="0">
              <a:effectLst/>
            </a:endParaRPr>
          </a:p>
          <a:p>
            <a:pPr marL="0" indent="0" rtl="0">
              <a:lnSpc>
                <a:spcPct val="120000"/>
              </a:lnSpc>
              <a:spcBef>
                <a:spcPts val="1000"/>
              </a:spcBef>
              <a:spcAft>
                <a:spcPts val="0"/>
              </a:spcAft>
              <a:buNone/>
            </a:pPr>
            <a:r>
              <a:rPr lang="en-GB" sz="1800" b="0" i="0" u="none" strike="noStrike" dirty="0">
                <a:solidFill>
                  <a:srgbClr val="000000"/>
                </a:solidFill>
                <a:effectLst/>
                <a:latin typeface="Hind" panose="02000000000000000000" pitchFamily="2" charset="77"/>
              </a:rPr>
              <a:t>What about a career that you’re interested in? </a:t>
            </a:r>
            <a:endParaRPr lang="en-GB" sz="1000" b="0" dirty="0">
              <a:effectLst/>
            </a:endParaRPr>
          </a:p>
          <a:p>
            <a:pPr marL="0" indent="0" rtl="0">
              <a:lnSpc>
                <a:spcPct val="120000"/>
              </a:lnSpc>
              <a:spcBef>
                <a:spcPts val="1000"/>
              </a:spcBef>
              <a:spcAft>
                <a:spcPts val="0"/>
              </a:spcAft>
              <a:buNone/>
            </a:pPr>
            <a:r>
              <a:rPr lang="en-GB" sz="1800" b="0" i="0" u="none" strike="noStrike" dirty="0">
                <a:solidFill>
                  <a:srgbClr val="000000"/>
                </a:solidFill>
                <a:effectLst/>
                <a:latin typeface="Hind" panose="02000000000000000000" pitchFamily="2" charset="77"/>
              </a:rPr>
              <a:t>A conversation you want to have with something, a feeling you’ve been having or something you want to know more about? </a:t>
            </a:r>
            <a:endParaRPr lang="en-GB" sz="1000" b="0" dirty="0">
              <a:effectLst/>
            </a:endParaRPr>
          </a:p>
          <a:p>
            <a:pPr marL="0" indent="0" rtl="0">
              <a:lnSpc>
                <a:spcPct val="120000"/>
              </a:lnSpc>
              <a:spcBef>
                <a:spcPts val="1000"/>
              </a:spcBef>
              <a:spcAft>
                <a:spcPts val="0"/>
              </a:spcAft>
              <a:buNone/>
            </a:pPr>
            <a:r>
              <a:rPr lang="en-GB" sz="1800" b="0" i="0" u="none" strike="noStrike" dirty="0">
                <a:solidFill>
                  <a:srgbClr val="000000"/>
                </a:solidFill>
                <a:effectLst/>
                <a:latin typeface="Hind" panose="02000000000000000000" pitchFamily="2" charset="77"/>
              </a:rPr>
              <a:t>This isn’t seen by anyone else and is a chance for you to reflect and think.</a:t>
            </a:r>
            <a:endParaRPr lang="en-GB" sz="1000" b="0" dirty="0">
              <a:effectLst/>
            </a:endParaRPr>
          </a:p>
          <a:p>
            <a:pPr fontAlgn="base">
              <a:lnSpc>
                <a:spcPct val="120000"/>
              </a:lnSpc>
            </a:pPr>
            <a:r>
              <a:rPr lang="en-GB" sz="1800" b="0" i="0" u="none" strike="noStrike" dirty="0">
                <a:solidFill>
                  <a:srgbClr val="000000"/>
                </a:solidFill>
                <a:effectLst/>
                <a:latin typeface="Hind" panose="02000000000000000000" pitchFamily="2" charset="77"/>
              </a:rPr>
              <a:t>Try adding an idea to this area adding some simple notes underneath</a:t>
            </a:r>
            <a:endParaRPr lang="en-GB" sz="1800" b="0" i="0" u="none" strike="noStrike" dirty="0">
              <a:solidFill>
                <a:srgbClr val="000000"/>
              </a:solidFill>
              <a:effectLst/>
              <a:latin typeface="Arial" panose="020B0604020202020204" pitchFamily="34" charset="0"/>
            </a:endParaRPr>
          </a:p>
          <a:p>
            <a:pPr fontAlgn="base">
              <a:lnSpc>
                <a:spcPct val="120000"/>
              </a:lnSpc>
            </a:pPr>
            <a:r>
              <a:rPr lang="en-GB" sz="1800" b="0" i="0" u="none" strike="noStrike" dirty="0">
                <a:solidFill>
                  <a:srgbClr val="000000"/>
                </a:solidFill>
                <a:effectLst/>
                <a:latin typeface="Hind" panose="02000000000000000000" pitchFamily="2" charset="77"/>
              </a:rPr>
              <a:t>Click ‘create idea’ and notice it appears in your ideas section</a:t>
            </a:r>
            <a:endParaRPr lang="en-GB" sz="1800" b="0" i="0" u="none" strike="noStrike" dirty="0">
              <a:solidFill>
                <a:srgbClr val="000000"/>
              </a:solidFill>
              <a:effectLst/>
              <a:latin typeface="Arial" panose="020B0604020202020204" pitchFamily="34" charset="0"/>
            </a:endParaRPr>
          </a:p>
          <a:p>
            <a:pPr fontAlgn="base">
              <a:lnSpc>
                <a:spcPct val="120000"/>
              </a:lnSpc>
            </a:pPr>
            <a:r>
              <a:rPr lang="en-GB" sz="1800" b="0" i="0" u="none" strike="noStrike" dirty="0">
                <a:solidFill>
                  <a:srgbClr val="000000"/>
                </a:solidFill>
                <a:effectLst/>
                <a:latin typeface="Hind" panose="02000000000000000000" pitchFamily="2" charset="77"/>
              </a:rPr>
              <a:t>You can edit this idea, delete it or convert it into a goal when you’re ready to</a:t>
            </a:r>
            <a:endParaRPr lang="en-GB" sz="18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36452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466512" y="1358558"/>
            <a:ext cx="1351548" cy="624143"/>
          </a:xfrm>
          <a:prstGeom prst="rect">
            <a:avLst/>
          </a:prstGeom>
          <a:solidFill>
            <a:srgbClr val="1A9699"/>
          </a:solidFill>
          <a:ln>
            <a:solidFill>
              <a:srgbClr val="1A9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Content Placeholder 1"/>
          <p:cNvSpPr txBox="1">
            <a:spLocks/>
          </p:cNvSpPr>
          <p:nvPr/>
        </p:nvSpPr>
        <p:spPr>
          <a:xfrm>
            <a:off x="697596" y="1515321"/>
            <a:ext cx="900363" cy="28680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is-IS" sz="1200" b="1" dirty="0">
                <a:solidFill>
                  <a:schemeClr val="bg1"/>
                </a:solidFill>
              </a:rPr>
              <a:t>20-25</a:t>
            </a:r>
            <a:r>
              <a:rPr lang="nb-NO" sz="1200" b="1" dirty="0">
                <a:solidFill>
                  <a:schemeClr val="bg1"/>
                </a:solidFill>
              </a:rPr>
              <a:t> mins</a:t>
            </a:r>
            <a:endParaRPr lang="en-US" sz="1200" dirty="0">
              <a:solidFill>
                <a:schemeClr val="bg1"/>
              </a:solidFill>
            </a:endParaRPr>
          </a:p>
        </p:txBody>
      </p:sp>
      <p:sp>
        <p:nvSpPr>
          <p:cNvPr id="38" name="Rectangle 37"/>
          <p:cNvSpPr/>
          <p:nvPr/>
        </p:nvSpPr>
        <p:spPr>
          <a:xfrm>
            <a:off x="466511" y="1358558"/>
            <a:ext cx="6471405" cy="2894787"/>
          </a:xfrm>
          <a:prstGeom prst="rect">
            <a:avLst/>
          </a:prstGeom>
          <a:noFill/>
          <a:ln>
            <a:solidFill>
              <a:srgbClr val="1A9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ontent Placeholder 1"/>
          <p:cNvSpPr txBox="1">
            <a:spLocks/>
          </p:cNvSpPr>
          <p:nvPr/>
        </p:nvSpPr>
        <p:spPr>
          <a:xfrm>
            <a:off x="549641" y="2139465"/>
            <a:ext cx="6165791" cy="21138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t>If you complete this in time, go to ‘Resources’ and click on ‘Health &amp; Wellbeing’. </a:t>
            </a:r>
          </a:p>
          <a:p>
            <a:pPr marL="0" indent="0">
              <a:buNone/>
            </a:pPr>
            <a:r>
              <a:rPr lang="en-US" sz="1100" dirty="0"/>
              <a:t>In the white bar where it says, ‘search for content’ start to type the word ‘competition’. </a:t>
            </a:r>
          </a:p>
          <a:p>
            <a:pPr marL="0" indent="0">
              <a:buNone/>
            </a:pPr>
            <a:r>
              <a:rPr lang="en-US" sz="1100" dirty="0"/>
              <a:t>Watch the </a:t>
            </a:r>
            <a:r>
              <a:rPr lang="en-US" sz="1100" dirty="0" err="1"/>
              <a:t>youHQ</a:t>
            </a:r>
            <a:r>
              <a:rPr lang="en-US" sz="1100" dirty="0"/>
              <a:t> media competition video (with headphones if you have them) and start thinking about a project you could do on your own or with some friends to produce media content we could use and where you could win Amazon vouchers, a big trophy and money off </a:t>
            </a:r>
            <a:r>
              <a:rPr lang="en-US" sz="1100" dirty="0" err="1"/>
              <a:t>youHQ</a:t>
            </a:r>
            <a:r>
              <a:rPr lang="en-US" sz="1100" dirty="0"/>
              <a:t> for your school!</a:t>
            </a:r>
          </a:p>
          <a:p>
            <a:pPr marL="0" indent="0">
              <a:buNone/>
            </a:pPr>
            <a:r>
              <a:rPr lang="en-US" sz="1100" b="1" dirty="0"/>
              <a:t>And there you have it, you are a </a:t>
            </a:r>
            <a:r>
              <a:rPr lang="en-US" sz="1100" b="1" dirty="0" err="1"/>
              <a:t>youHQ</a:t>
            </a:r>
            <a:r>
              <a:rPr lang="en-US" sz="1100" b="1" dirty="0"/>
              <a:t> ninja! Well played indeed!</a:t>
            </a:r>
          </a:p>
          <a:p>
            <a:pPr marL="0" indent="0">
              <a:buNone/>
            </a:pPr>
            <a:r>
              <a:rPr lang="en-US" sz="1100" dirty="0"/>
              <a:t>Logout (please)</a:t>
            </a:r>
          </a:p>
        </p:txBody>
      </p:sp>
      <p:sp>
        <p:nvSpPr>
          <p:cNvPr id="14" name="Title 3"/>
          <p:cNvSpPr txBox="1">
            <a:spLocks/>
          </p:cNvSpPr>
          <p:nvPr/>
        </p:nvSpPr>
        <p:spPr>
          <a:xfrm>
            <a:off x="466512" y="317233"/>
            <a:ext cx="7973367" cy="8049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2000" dirty="0">
                <a:solidFill>
                  <a:srgbClr val="FC6B64"/>
                </a:solidFill>
              </a:rPr>
              <a:t>LESSION 6 (15-25): </a:t>
            </a:r>
            <a:r>
              <a:rPr lang="en-US" sz="2000" dirty="0"/>
              <a:t>Snapshot report, Ideas, and Journal</a:t>
            </a:r>
          </a:p>
        </p:txBody>
      </p:sp>
    </p:spTree>
    <p:extLst>
      <p:ext uri="{BB962C8B-B14F-4D97-AF65-F5344CB8AC3E}">
        <p14:creationId xmlns:p14="http://schemas.microsoft.com/office/powerpoint/2010/main" val="1176837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996043"/>
            <a:ext cx="7489371" cy="1325563"/>
          </a:xfrm>
        </p:spPr>
        <p:txBody>
          <a:bodyPr>
            <a:normAutofit fontScale="90000"/>
          </a:bodyPr>
          <a:lstStyle/>
          <a:p>
            <a:r>
              <a:rPr lang="en-US" dirty="0"/>
              <a:t>There is a global problem with our children’s mental health </a:t>
            </a:r>
          </a:p>
        </p:txBody>
      </p:sp>
      <p:sp>
        <p:nvSpPr>
          <p:cNvPr id="6" name="Title 3"/>
          <p:cNvSpPr txBox="1">
            <a:spLocks/>
          </p:cNvSpPr>
          <p:nvPr/>
        </p:nvSpPr>
        <p:spPr>
          <a:xfrm>
            <a:off x="838200" y="397782"/>
            <a:ext cx="10515600"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1800" dirty="0"/>
              <a:t>WHY DO WE EXIST?</a:t>
            </a:r>
          </a:p>
        </p:txBody>
      </p:sp>
      <p:sp>
        <p:nvSpPr>
          <p:cNvPr id="8" name="Rounded Rectangle 7"/>
          <p:cNvSpPr/>
          <p:nvPr/>
        </p:nvSpPr>
        <p:spPr>
          <a:xfrm>
            <a:off x="838200" y="3069769"/>
            <a:ext cx="3102429" cy="2481943"/>
          </a:xfrm>
          <a:prstGeom prst="roundRect">
            <a:avLst/>
          </a:prstGeom>
          <a:solidFill>
            <a:srgbClr val="F7F7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B590815-15F3-8098-6E58-30B29C08B007}"/>
              </a:ext>
            </a:extLst>
          </p:cNvPr>
          <p:cNvSpPr txBox="1">
            <a:spLocks/>
          </p:cNvSpPr>
          <p:nvPr/>
        </p:nvSpPr>
        <p:spPr>
          <a:xfrm>
            <a:off x="1030613" y="3647960"/>
            <a:ext cx="261610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pPr algn="ctr"/>
            <a:r>
              <a:rPr lang="en-GB" sz="2400" dirty="0">
                <a:solidFill>
                  <a:srgbClr val="1A9699"/>
                </a:solidFill>
                <a:latin typeface="Hind" panose="02000000000000000000" pitchFamily="2" charset="77"/>
                <a:cs typeface="Hind" panose="02000000000000000000" pitchFamily="2" charset="77"/>
              </a:rPr>
              <a:t>Five children in a classroom of 30 </a:t>
            </a:r>
            <a:br>
              <a:rPr lang="en-GB" sz="2400" dirty="0">
                <a:solidFill>
                  <a:srgbClr val="1A9699"/>
                </a:solidFill>
                <a:latin typeface="Hind" panose="02000000000000000000" pitchFamily="2" charset="77"/>
                <a:cs typeface="Hind" panose="02000000000000000000" pitchFamily="2" charset="77"/>
              </a:rPr>
            </a:br>
            <a:r>
              <a:rPr lang="en-GB" sz="1800" b="0" dirty="0">
                <a:latin typeface="Hind" panose="02000000000000000000" pitchFamily="2" charset="77"/>
                <a:cs typeface="Hind" panose="02000000000000000000" pitchFamily="2" charset="77"/>
              </a:rPr>
              <a:t>are likely to have a mental health problem.</a:t>
            </a:r>
            <a:endParaRPr lang="en-US" sz="1800" b="0" dirty="0">
              <a:latin typeface="Hind" panose="02000000000000000000" pitchFamily="2" charset="77"/>
              <a:cs typeface="Hind" panose="02000000000000000000" pitchFamily="2" charset="77"/>
            </a:endParaRPr>
          </a:p>
        </p:txBody>
      </p:sp>
      <p:sp>
        <p:nvSpPr>
          <p:cNvPr id="9" name="Rounded Rectangle 8"/>
          <p:cNvSpPr/>
          <p:nvPr/>
        </p:nvSpPr>
        <p:spPr>
          <a:xfrm>
            <a:off x="4582885" y="3069769"/>
            <a:ext cx="3102429" cy="2481943"/>
          </a:xfrm>
          <a:prstGeom prst="roundRect">
            <a:avLst/>
          </a:prstGeom>
          <a:solidFill>
            <a:srgbClr val="F7F7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B590815-15F3-8098-6E58-30B29C08B007}"/>
              </a:ext>
            </a:extLst>
          </p:cNvPr>
          <p:cNvSpPr txBox="1">
            <a:spLocks/>
          </p:cNvSpPr>
          <p:nvPr/>
        </p:nvSpPr>
        <p:spPr>
          <a:xfrm>
            <a:off x="4824283" y="3647960"/>
            <a:ext cx="261610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pPr algn="ctr"/>
            <a:r>
              <a:rPr lang="en-GB" sz="2400" dirty="0">
                <a:solidFill>
                  <a:srgbClr val="1A9699"/>
                </a:solidFill>
                <a:latin typeface="Hind" panose="02000000000000000000" pitchFamily="2" charset="77"/>
                <a:cs typeface="Hind" panose="02000000000000000000" pitchFamily="2" charset="77"/>
              </a:rPr>
              <a:t>50% </a:t>
            </a:r>
          </a:p>
          <a:p>
            <a:pPr algn="ctr"/>
            <a:r>
              <a:rPr lang="en-GB" sz="1800" b="0" dirty="0">
                <a:latin typeface="Hind" panose="02000000000000000000" pitchFamily="2" charset="77"/>
                <a:cs typeface="Hind" panose="02000000000000000000" pitchFamily="2" charset="77"/>
              </a:rPr>
              <a:t>of all mental health problems start by the age of 14</a:t>
            </a:r>
          </a:p>
        </p:txBody>
      </p:sp>
      <p:sp>
        <p:nvSpPr>
          <p:cNvPr id="11" name="Rounded Rectangle 10"/>
          <p:cNvSpPr/>
          <p:nvPr/>
        </p:nvSpPr>
        <p:spPr>
          <a:xfrm>
            <a:off x="8327571" y="3069769"/>
            <a:ext cx="3102429" cy="2481943"/>
          </a:xfrm>
          <a:prstGeom prst="roundRect">
            <a:avLst/>
          </a:prstGeom>
          <a:solidFill>
            <a:srgbClr val="F7F7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8B590815-15F3-8098-6E58-30B29C08B007}"/>
              </a:ext>
            </a:extLst>
          </p:cNvPr>
          <p:cNvSpPr txBox="1">
            <a:spLocks/>
          </p:cNvSpPr>
          <p:nvPr/>
        </p:nvSpPr>
        <p:spPr>
          <a:xfrm>
            <a:off x="8519984" y="3647960"/>
            <a:ext cx="261610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pPr algn="ctr"/>
            <a:r>
              <a:rPr lang="en-GB" sz="2400" dirty="0">
                <a:solidFill>
                  <a:srgbClr val="1A9699"/>
                </a:solidFill>
                <a:latin typeface="Hind" panose="02000000000000000000" pitchFamily="2" charset="77"/>
                <a:cs typeface="Hind" panose="02000000000000000000" pitchFamily="2" charset="77"/>
              </a:rPr>
              <a:t>2/3s </a:t>
            </a:r>
          </a:p>
          <a:p>
            <a:pPr algn="ctr"/>
            <a:r>
              <a:rPr lang="en-GB" sz="1800" b="0" dirty="0">
                <a:latin typeface="Hind" panose="02000000000000000000" pitchFamily="2" charset="77"/>
                <a:cs typeface="Hind" panose="02000000000000000000" pitchFamily="2" charset="77"/>
              </a:rPr>
              <a:t>of </a:t>
            </a:r>
            <a:r>
              <a:rPr lang="en-GB" sz="1800" b="0" dirty="0"/>
              <a:t>young people prefer to access mental health support without going through their GP </a:t>
            </a:r>
          </a:p>
        </p:txBody>
      </p:sp>
    </p:spTree>
    <p:extLst>
      <p:ext uri="{BB962C8B-B14F-4D97-AF65-F5344CB8AC3E}">
        <p14:creationId xmlns:p14="http://schemas.microsoft.com/office/powerpoint/2010/main" val="16184350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FAQS</a:t>
            </a:r>
            <a:endParaRPr lang="en-US" dirty="0">
              <a:solidFill>
                <a:srgbClr val="96DEDE"/>
              </a:solidFill>
            </a:endParaRPr>
          </a:p>
        </p:txBody>
      </p:sp>
      <p:sp>
        <p:nvSpPr>
          <p:cNvPr id="6" name="Oval 5">
            <a:extLst>
              <a:ext uri="{FF2B5EF4-FFF2-40B4-BE49-F238E27FC236}">
                <a16:creationId xmlns:a16="http://schemas.microsoft.com/office/drawing/2014/main" id="{051B36B9-39B5-6DBD-CEF1-A6621B8F8837}"/>
              </a:ext>
            </a:extLst>
          </p:cNvPr>
          <p:cNvSpPr/>
          <p:nvPr/>
        </p:nvSpPr>
        <p:spPr>
          <a:xfrm>
            <a:off x="-1051867" y="-409983"/>
            <a:ext cx="3323968" cy="3323968"/>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14B88C4-4233-BEEF-0E36-171DBEFDBEAE}"/>
              </a:ext>
            </a:extLst>
          </p:cNvPr>
          <p:cNvSpPr/>
          <p:nvPr/>
        </p:nvSpPr>
        <p:spPr>
          <a:xfrm>
            <a:off x="9470360" y="886635"/>
            <a:ext cx="309077" cy="30907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rot="18359648">
            <a:off x="10167493" y="2108073"/>
            <a:ext cx="109728" cy="109728"/>
            <a:chOff x="3435080" y="5349240"/>
            <a:chExt cx="239300" cy="239300"/>
          </a:xfrm>
        </p:grpSpPr>
        <p:cxnSp>
          <p:nvCxnSpPr>
            <p:cNvPr id="9" name="Straight Connector 8"/>
            <p:cNvCxnSpPr/>
            <p:nvPr/>
          </p:nvCxnSpPr>
          <p:spPr>
            <a:xfrm>
              <a:off x="3554730" y="5349240"/>
              <a:ext cx="0" cy="239300"/>
            </a:xfrm>
            <a:prstGeom prst="line">
              <a:avLst/>
            </a:prstGeom>
            <a:ln w="38100" cap="rnd">
              <a:solidFill>
                <a:srgbClr val="1A9699"/>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554730" y="5349240"/>
              <a:ext cx="0" cy="239300"/>
            </a:xfrm>
            <a:prstGeom prst="line">
              <a:avLst/>
            </a:prstGeom>
            <a:ln w="38100" cap="rnd">
              <a:solidFill>
                <a:srgbClr val="1A9699"/>
              </a:solidFill>
            </a:ln>
          </p:spPr>
          <p:style>
            <a:lnRef idx="1">
              <a:schemeClr val="accent1"/>
            </a:lnRef>
            <a:fillRef idx="0">
              <a:schemeClr val="accent1"/>
            </a:fillRef>
            <a:effectRef idx="0">
              <a:schemeClr val="accent1"/>
            </a:effectRef>
            <a:fontRef idx="minor">
              <a:schemeClr val="tx1"/>
            </a:fontRef>
          </p:style>
        </p:cxnSp>
      </p:grpSp>
      <p:sp>
        <p:nvSpPr>
          <p:cNvPr id="11" name="Oval 10">
            <a:extLst>
              <a:ext uri="{FF2B5EF4-FFF2-40B4-BE49-F238E27FC236}">
                <a16:creationId xmlns:a16="http://schemas.microsoft.com/office/drawing/2014/main" id="{A14B88C4-4233-BEEF-0E36-171DBEFDBEAE}"/>
              </a:ext>
            </a:extLst>
          </p:cNvPr>
          <p:cNvSpPr/>
          <p:nvPr/>
        </p:nvSpPr>
        <p:spPr>
          <a:xfrm>
            <a:off x="7679835" y="493686"/>
            <a:ext cx="160403" cy="160403"/>
          </a:xfrm>
          <a:prstGeom prst="ellipse">
            <a:avLst/>
          </a:prstGeom>
          <a:noFill/>
          <a:ln w="38100">
            <a:solidFill>
              <a:srgbClr val="96D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7837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168400"/>
            <a:ext cx="10985500" cy="5325165"/>
          </a:xfrm>
        </p:spPr>
        <p:txBody>
          <a:bodyPr numCol="3" spcCol="216000">
            <a:normAutofit/>
          </a:bodyPr>
          <a:lstStyle/>
          <a:p>
            <a:pPr marL="0" indent="0">
              <a:lnSpc>
                <a:spcPct val="100000"/>
              </a:lnSpc>
              <a:buNone/>
            </a:pPr>
            <a:r>
              <a:rPr lang="en-US" sz="1400" b="1" u="sng" dirty="0"/>
              <a:t>Q. I can’t login?</a:t>
            </a:r>
            <a:endParaRPr lang="en-US" sz="1400" dirty="0"/>
          </a:p>
          <a:p>
            <a:pPr marL="0" indent="0">
              <a:lnSpc>
                <a:spcPct val="100000"/>
              </a:lnSpc>
              <a:buNone/>
            </a:pPr>
            <a:r>
              <a:rPr lang="en-US" sz="1400" dirty="0"/>
              <a:t>You can login either on your mobile app (downloadable from app store) or on your PC/tablet or mobile through the link/s your school/</a:t>
            </a:r>
            <a:r>
              <a:rPr lang="en-US" sz="1400" dirty="0" err="1"/>
              <a:t>lifeontime</a:t>
            </a:r>
            <a:r>
              <a:rPr lang="en-US" sz="1400" dirty="0"/>
              <a:t> will have sent you. </a:t>
            </a:r>
          </a:p>
          <a:p>
            <a:pPr marL="0" indent="0">
              <a:lnSpc>
                <a:spcPct val="100000"/>
              </a:lnSpc>
              <a:buNone/>
            </a:pPr>
            <a:r>
              <a:rPr lang="en-US" sz="1400" dirty="0"/>
              <a:t>For the mobile App - You will need your;</a:t>
            </a:r>
          </a:p>
          <a:p>
            <a:pPr>
              <a:lnSpc>
                <a:spcPct val="100000"/>
              </a:lnSpc>
            </a:pPr>
            <a:r>
              <a:rPr lang="en-US" sz="1400" dirty="0"/>
              <a:t>school ID</a:t>
            </a:r>
          </a:p>
          <a:p>
            <a:pPr>
              <a:lnSpc>
                <a:spcPct val="100000"/>
              </a:lnSpc>
            </a:pPr>
            <a:r>
              <a:rPr lang="en-US" sz="1400" dirty="0"/>
              <a:t>email</a:t>
            </a:r>
          </a:p>
          <a:p>
            <a:pPr>
              <a:lnSpc>
                <a:spcPct val="100000"/>
              </a:lnSpc>
            </a:pPr>
            <a:r>
              <a:rPr lang="en-US" sz="1400" dirty="0"/>
              <a:t>password</a:t>
            </a:r>
          </a:p>
          <a:p>
            <a:pPr marL="0" indent="0">
              <a:lnSpc>
                <a:spcPct val="100000"/>
              </a:lnSpc>
              <a:buNone/>
            </a:pPr>
            <a:r>
              <a:rPr lang="en-US" sz="1400" dirty="0"/>
              <a:t>To login in on a desktop you will need to click on the link which should have been sent to you by your school and you will then need to enter your;</a:t>
            </a:r>
          </a:p>
          <a:p>
            <a:pPr>
              <a:lnSpc>
                <a:spcPct val="100000"/>
              </a:lnSpc>
            </a:pPr>
            <a:r>
              <a:rPr lang="en-US" sz="1400" dirty="0"/>
              <a:t>email</a:t>
            </a:r>
          </a:p>
          <a:p>
            <a:pPr>
              <a:lnSpc>
                <a:spcPct val="100000"/>
              </a:lnSpc>
            </a:pPr>
            <a:r>
              <a:rPr lang="en-US" sz="1400" dirty="0"/>
              <a:t>password</a:t>
            </a:r>
          </a:p>
          <a:p>
            <a:pPr marL="0" indent="0">
              <a:lnSpc>
                <a:spcPct val="100000"/>
              </a:lnSpc>
              <a:buNone/>
            </a:pPr>
            <a:r>
              <a:rPr lang="en-US" sz="1400" dirty="0"/>
              <a:t>If you can’t login because you’ve forgotten your password, you can re-set it by clicking the ‘forgot my password’ link on the login page. Simply type your email address in and you will receive new login details direct to your inbox (check your junk).</a:t>
            </a:r>
          </a:p>
          <a:p>
            <a:pPr marL="0" indent="0">
              <a:lnSpc>
                <a:spcPct val="100000"/>
              </a:lnSpc>
              <a:buNone/>
            </a:pPr>
            <a:r>
              <a:rPr lang="en-US" sz="1400" dirty="0"/>
              <a:t>If you have lost or forgotten the link or school ID please email </a:t>
            </a:r>
            <a:r>
              <a:rPr lang="en-US" sz="1400" b="1" dirty="0" err="1"/>
              <a:t>info@lifeontime.co.uk</a:t>
            </a:r>
            <a:r>
              <a:rPr lang="en-US" sz="1400" dirty="0"/>
              <a:t> or your school staff lead, and they will send you a reminder.</a:t>
            </a:r>
          </a:p>
          <a:p>
            <a:pPr marL="0" indent="0">
              <a:lnSpc>
                <a:spcPct val="100000"/>
              </a:lnSpc>
              <a:buNone/>
            </a:pPr>
            <a:r>
              <a:rPr lang="en-US" sz="1400" b="1" dirty="0"/>
              <a:t>Please note</a:t>
            </a:r>
            <a:r>
              <a:rPr lang="en-US" sz="1400" dirty="0"/>
              <a:t> – Teacher logins will work on both the student and teacher login pages.</a:t>
            </a:r>
          </a:p>
          <a:p>
            <a:pPr marL="0" indent="0">
              <a:lnSpc>
                <a:spcPct val="100000"/>
              </a:lnSpc>
              <a:buNone/>
            </a:pPr>
            <a:r>
              <a:rPr lang="en-US" sz="1400" b="1" u="sng" dirty="0"/>
              <a:t>Q. What does connection, ambition and health and wellbeing mean? </a:t>
            </a:r>
            <a:endParaRPr lang="en-US" sz="1400" dirty="0"/>
          </a:p>
          <a:p>
            <a:pPr marL="0" indent="0">
              <a:lnSpc>
                <a:spcPct val="100000"/>
              </a:lnSpc>
              <a:buNone/>
            </a:pPr>
            <a:r>
              <a:rPr lang="en-US" sz="1400" dirty="0"/>
              <a:t>These are the areas of life the goals are associated with. For example, if you plan to become, fitter this would fit under the ‘Health and wellbeing’ area. If you want to set a goal around a subject at school or a career, this will sit under ’Ambition’. If the goal is to do with your relationships to your friends or our environment, the goal would fit under ‘Connection’.</a:t>
            </a:r>
          </a:p>
          <a:p>
            <a:pPr marL="0" indent="0">
              <a:lnSpc>
                <a:spcPct val="100000"/>
              </a:lnSpc>
              <a:buNone/>
            </a:pPr>
            <a:br>
              <a:rPr lang="en-US" sz="1400" b="1" u="sng" dirty="0"/>
            </a:br>
            <a:br>
              <a:rPr lang="en-US" sz="1400" b="1" u="sng" dirty="0"/>
            </a:br>
            <a:r>
              <a:rPr lang="en-US" sz="1400" b="1" u="sng" dirty="0"/>
              <a:t>What do I say if they say they don’t know what to set as a goal?</a:t>
            </a:r>
            <a:endParaRPr lang="en-US" sz="1400" dirty="0"/>
          </a:p>
          <a:p>
            <a:pPr marL="0" indent="0">
              <a:lnSpc>
                <a:spcPct val="100000"/>
              </a:lnSpc>
              <a:buNone/>
            </a:pPr>
            <a:r>
              <a:rPr lang="en-US" sz="1400" dirty="0"/>
              <a:t>This is common as some children will not know what they want to achieve or how to articulate it. It’s often best to start with the ideas section with these students and ask them the following questions to tease out some aspirations;</a:t>
            </a:r>
          </a:p>
          <a:p>
            <a:pPr>
              <a:lnSpc>
                <a:spcPct val="100000"/>
              </a:lnSpc>
            </a:pPr>
            <a:r>
              <a:rPr lang="en-US" sz="1400" i="1" dirty="0"/>
              <a:t>Do you have any ideas of things you want to try and achieve in the future?</a:t>
            </a:r>
          </a:p>
          <a:p>
            <a:pPr>
              <a:lnSpc>
                <a:spcPct val="100000"/>
              </a:lnSpc>
            </a:pPr>
            <a:r>
              <a:rPr lang="en-US" sz="1400" i="1" dirty="0"/>
              <a:t>What type of thing do you enjoy doing the most and is there anything you can do to make you improve at it?</a:t>
            </a:r>
          </a:p>
          <a:p>
            <a:pPr>
              <a:lnSpc>
                <a:spcPct val="100000"/>
              </a:lnSpc>
            </a:pPr>
            <a:r>
              <a:rPr lang="en-US" sz="1400" i="1" dirty="0"/>
              <a:t>Is there anything at school or at home you want to improve at?</a:t>
            </a:r>
          </a:p>
          <a:p>
            <a:pPr>
              <a:lnSpc>
                <a:spcPct val="100000"/>
              </a:lnSpc>
            </a:pPr>
            <a:r>
              <a:rPr lang="en-US" sz="1400" i="1" dirty="0"/>
              <a:t>Have you thought about any acts of kindness you could do to make someone else feel good?</a:t>
            </a:r>
          </a:p>
        </p:txBody>
      </p:sp>
      <p:sp>
        <p:nvSpPr>
          <p:cNvPr id="6" name="Title 3"/>
          <p:cNvSpPr txBox="1">
            <a:spLocks/>
          </p:cNvSpPr>
          <p:nvPr/>
        </p:nvSpPr>
        <p:spPr>
          <a:xfrm>
            <a:off x="838200" y="397782"/>
            <a:ext cx="10515600"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1800" dirty="0"/>
              <a:t>FAQS</a:t>
            </a:r>
            <a:endParaRPr lang="en-US" sz="1800" i="1" dirty="0"/>
          </a:p>
        </p:txBody>
      </p:sp>
    </p:spTree>
    <p:extLst>
      <p:ext uri="{BB962C8B-B14F-4D97-AF65-F5344CB8AC3E}">
        <p14:creationId xmlns:p14="http://schemas.microsoft.com/office/powerpoint/2010/main" val="2325155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168400"/>
            <a:ext cx="10985500" cy="5325165"/>
          </a:xfrm>
        </p:spPr>
        <p:txBody>
          <a:bodyPr numCol="3" spcCol="216000">
            <a:normAutofit/>
          </a:bodyPr>
          <a:lstStyle/>
          <a:p>
            <a:pPr marL="0" indent="0">
              <a:buNone/>
            </a:pPr>
            <a:r>
              <a:rPr lang="en-US" sz="1400" b="1" u="sng" dirty="0"/>
              <a:t>Q. What is a good goal/action?</a:t>
            </a:r>
            <a:endParaRPr lang="en-US" sz="1400" dirty="0"/>
          </a:p>
          <a:p>
            <a:pPr marL="0" indent="0">
              <a:buNone/>
            </a:pPr>
            <a:r>
              <a:rPr lang="en-US" sz="1400" dirty="0"/>
              <a:t>A good goal is something that aligns to the students or schools values and follows the SMART goal setting process</a:t>
            </a:r>
          </a:p>
          <a:p>
            <a:pPr marL="0" indent="0">
              <a:buNone/>
            </a:pPr>
            <a:r>
              <a:rPr lang="en-US" sz="1400" b="1" dirty="0"/>
              <a:t>S – Specific</a:t>
            </a:r>
            <a:br>
              <a:rPr lang="en-US" sz="1400" dirty="0"/>
            </a:br>
            <a:r>
              <a:rPr lang="en-US" sz="1400" dirty="0"/>
              <a:t>Is the goal or action specific. For example, to be better at </a:t>
            </a:r>
            <a:r>
              <a:rPr lang="en-US" sz="1400" dirty="0" err="1"/>
              <a:t>maths</a:t>
            </a:r>
            <a:r>
              <a:rPr lang="en-US" sz="1400" dirty="0"/>
              <a:t> is not specific but to get 70% or higher in the next </a:t>
            </a:r>
            <a:r>
              <a:rPr lang="en-US" sz="1400" dirty="0" err="1"/>
              <a:t>maths</a:t>
            </a:r>
            <a:r>
              <a:rPr lang="en-US" sz="1400" dirty="0"/>
              <a:t> test is.</a:t>
            </a:r>
          </a:p>
          <a:p>
            <a:pPr marL="0" indent="0">
              <a:buNone/>
            </a:pPr>
            <a:r>
              <a:rPr lang="en-US" sz="1400" b="1" dirty="0"/>
              <a:t>M - Measurable</a:t>
            </a:r>
            <a:br>
              <a:rPr lang="en-US" sz="1400" dirty="0"/>
            </a:br>
            <a:r>
              <a:rPr lang="en-US" sz="1400" dirty="0"/>
              <a:t>Can the goal or action be measured? If the goal is to be better at </a:t>
            </a:r>
            <a:r>
              <a:rPr lang="en-US" sz="1400" dirty="0" err="1"/>
              <a:t>maths</a:t>
            </a:r>
            <a:r>
              <a:rPr lang="en-US" sz="1400" dirty="0"/>
              <a:t>, it’s difficult to measure but setting a percentage in a test or piece of homework can be.</a:t>
            </a:r>
          </a:p>
          <a:p>
            <a:pPr marL="0" indent="0">
              <a:buNone/>
            </a:pPr>
            <a:r>
              <a:rPr lang="en-US" sz="1400" b="1" dirty="0"/>
              <a:t>A – Achievable</a:t>
            </a:r>
            <a:br>
              <a:rPr lang="en-US" sz="1400" dirty="0"/>
            </a:br>
            <a:r>
              <a:rPr lang="en-US" sz="1400" dirty="0"/>
              <a:t>Is the goal achievable? If you aren’t sure, you could ask the student to scale 0-10 (0 being really easy, 10 being super challenging) how achievable he/she thinks the goal is – if it’s above a 6 then you could recommend that they make it easier.</a:t>
            </a:r>
          </a:p>
          <a:p>
            <a:pPr marL="0" indent="0">
              <a:buNone/>
            </a:pPr>
            <a:endParaRPr lang="en-US" sz="1400" b="1" dirty="0"/>
          </a:p>
          <a:p>
            <a:pPr marL="0" indent="0">
              <a:buNone/>
            </a:pPr>
            <a:endParaRPr lang="en-US" sz="1400" b="1" dirty="0"/>
          </a:p>
          <a:p>
            <a:pPr marL="0" indent="0">
              <a:buNone/>
            </a:pPr>
            <a:r>
              <a:rPr lang="en-US" sz="1400" b="1" dirty="0"/>
              <a:t>R – Relevant</a:t>
            </a:r>
            <a:br>
              <a:rPr lang="en-US" sz="1400" dirty="0"/>
            </a:br>
            <a:r>
              <a:rPr lang="en-US" sz="1400" dirty="0"/>
              <a:t>Is the goal relevant to the student and the values of the school/student? If the goal is to go to University because their parents want them to but they're not sure, then this may not be a good goal as its not relevant to the individual.</a:t>
            </a:r>
          </a:p>
          <a:p>
            <a:pPr marL="0" indent="0">
              <a:buNone/>
            </a:pPr>
            <a:r>
              <a:rPr lang="en-US" sz="1400" b="1" dirty="0"/>
              <a:t>T – Time Framed</a:t>
            </a:r>
            <a:br>
              <a:rPr lang="en-US" sz="1400" dirty="0"/>
            </a:br>
            <a:r>
              <a:rPr lang="en-US" sz="1400" dirty="0"/>
              <a:t>Is the goal or action time framed? For example, has the student set a time limit to achieve the goal? The </a:t>
            </a:r>
            <a:r>
              <a:rPr lang="en-US" sz="1400" dirty="0" err="1"/>
              <a:t>youHQ</a:t>
            </a:r>
            <a:r>
              <a:rPr lang="en-US" sz="1400" dirty="0"/>
              <a:t> calendar manages this so they can pick a date for when they want to achieve it and change this at any point.</a:t>
            </a:r>
          </a:p>
          <a:p>
            <a:pPr marL="0" indent="0">
              <a:buNone/>
            </a:pPr>
            <a:r>
              <a:rPr lang="en-US" sz="1400" b="1" u="sng" dirty="0"/>
              <a:t>Q. Is there such a thing as a bad goal </a:t>
            </a:r>
            <a:br>
              <a:rPr lang="en-US" sz="1400" b="1" u="sng" dirty="0"/>
            </a:br>
            <a:r>
              <a:rPr lang="en-US" sz="1400" b="1" u="sng" dirty="0"/>
              <a:t>or a goal I should be concerned about?</a:t>
            </a:r>
            <a:endParaRPr lang="en-US" sz="1400" dirty="0"/>
          </a:p>
          <a:p>
            <a:pPr marL="0" indent="0">
              <a:buNone/>
            </a:pPr>
            <a:r>
              <a:rPr lang="en-US" sz="1400" dirty="0"/>
              <a:t>If a goal isn’t a SMART or suitable goal, then the goal can end up working against us. If you are concerned about a goal, please set up an 1-2-1 with the student, ideally in a quiet place and individually, not as part of the class. </a:t>
            </a:r>
          </a:p>
          <a:p>
            <a:pPr marL="0" indent="0">
              <a:buNone/>
            </a:pPr>
            <a:endParaRPr lang="en-US" sz="1400" dirty="0"/>
          </a:p>
          <a:p>
            <a:pPr marL="0" indent="0">
              <a:buNone/>
            </a:pPr>
            <a:r>
              <a:rPr lang="en-US" sz="1400" dirty="0"/>
              <a:t>Ask them how they are and let them know that you have noticed a goal you’d like to discuss. This will hopefully allow them to open up for you to listen. You may not be able to help with the problem, but they will appreciate your time and compassion. </a:t>
            </a:r>
          </a:p>
          <a:p>
            <a:pPr marL="0" indent="0">
              <a:buNone/>
            </a:pPr>
            <a:r>
              <a:rPr lang="en-US" sz="1400" dirty="0"/>
              <a:t>If you are concerned about the nature of what is revealed in the 1-2-1, please report to your DSL through the safeguarding function in the platform, or through your normal process. </a:t>
            </a:r>
          </a:p>
          <a:p>
            <a:pPr marL="0" indent="0">
              <a:buNone/>
            </a:pPr>
            <a:r>
              <a:rPr lang="en-US" sz="1400" dirty="0"/>
              <a:t>If you are an admin user, you can also add the student into a specific ‘Focus group’ and direct content to support the issues they may have. </a:t>
            </a:r>
          </a:p>
          <a:p>
            <a:pPr marL="0" indent="0">
              <a:buNone/>
            </a:pPr>
            <a:r>
              <a:rPr lang="en-US" sz="1400" dirty="0"/>
              <a:t>You can offer signposting to other resources which you feel may help them. For more information or help please contact our helpdesk at </a:t>
            </a:r>
            <a:br>
              <a:rPr lang="en-US" sz="1400" dirty="0"/>
            </a:br>
            <a:r>
              <a:rPr lang="en-US" sz="1400" b="1" dirty="0" err="1"/>
              <a:t>info@lifeontime.co.uk</a:t>
            </a:r>
            <a:r>
              <a:rPr lang="en-US" sz="1400" b="1" dirty="0"/>
              <a:t> </a:t>
            </a:r>
            <a:r>
              <a:rPr lang="en-US" sz="1400" dirty="0"/>
              <a:t>or </a:t>
            </a:r>
            <a:r>
              <a:rPr lang="en-US" sz="1400" b="1" dirty="0"/>
              <a:t>0330 1332699.</a:t>
            </a:r>
            <a:endParaRPr lang="en-US" sz="1400" dirty="0"/>
          </a:p>
        </p:txBody>
      </p:sp>
      <p:sp>
        <p:nvSpPr>
          <p:cNvPr id="6" name="Title 3"/>
          <p:cNvSpPr txBox="1">
            <a:spLocks/>
          </p:cNvSpPr>
          <p:nvPr/>
        </p:nvSpPr>
        <p:spPr>
          <a:xfrm>
            <a:off x="838200" y="397782"/>
            <a:ext cx="10515600"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1800" dirty="0"/>
              <a:t>FAQS</a:t>
            </a:r>
            <a:endParaRPr lang="en-US" sz="1800" i="1" dirty="0"/>
          </a:p>
        </p:txBody>
      </p:sp>
    </p:spTree>
    <p:extLst>
      <p:ext uri="{BB962C8B-B14F-4D97-AF65-F5344CB8AC3E}">
        <p14:creationId xmlns:p14="http://schemas.microsoft.com/office/powerpoint/2010/main" val="304531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168401"/>
            <a:ext cx="10985500" cy="3810000"/>
          </a:xfrm>
        </p:spPr>
        <p:txBody>
          <a:bodyPr numCol="3" spcCol="216000">
            <a:normAutofit/>
          </a:bodyPr>
          <a:lstStyle/>
          <a:p>
            <a:pPr marL="0" indent="0">
              <a:buNone/>
            </a:pPr>
            <a:r>
              <a:rPr lang="en-US" sz="1400" b="1" u="sng" dirty="0"/>
              <a:t>Q. I have a student who has a low wellbeing score and low mood – what should I do?</a:t>
            </a:r>
            <a:endParaRPr lang="en-US" sz="1400" dirty="0"/>
          </a:p>
          <a:p>
            <a:pPr marL="0" indent="0">
              <a:buNone/>
            </a:pPr>
            <a:r>
              <a:rPr lang="en-US" sz="1400" dirty="0"/>
              <a:t>First thing to do is instigate a 1-2-1 with them ideally in a place not in earshot of the class. </a:t>
            </a:r>
          </a:p>
          <a:p>
            <a:pPr marL="0" indent="0">
              <a:buNone/>
            </a:pPr>
            <a:r>
              <a:rPr lang="en-US" sz="1400" dirty="0"/>
              <a:t>Ask how they are and tell them you have noticed they are clicking on the low mood regularly. This will hopefully allow them to open up and for you to listen. You may not be able to help with the problem, but they will appreciate the attention and your time. </a:t>
            </a:r>
          </a:p>
          <a:p>
            <a:pPr marL="0" indent="0">
              <a:buNone/>
            </a:pPr>
            <a:r>
              <a:rPr lang="en-US" sz="1400" dirty="0"/>
              <a:t>If you are concerned about the nature of what is revealed in the 1-2-1 please report to your DSL or safeguarding officers through the safeguarding function in the platform or through your normal process.</a:t>
            </a:r>
          </a:p>
          <a:p>
            <a:pPr marL="0" indent="0">
              <a:buNone/>
            </a:pPr>
            <a:r>
              <a:rPr lang="en-US" sz="1400" dirty="0"/>
              <a:t>If you are an admin user, you can also add the student into a specific group and direct content to them to help them with the issues they may have. You can also offer signposting to other resources which you feel may help them. </a:t>
            </a:r>
          </a:p>
          <a:p>
            <a:pPr marL="0" indent="0">
              <a:buNone/>
            </a:pPr>
            <a:r>
              <a:rPr lang="en-US" sz="1400" dirty="0"/>
              <a:t>For more information or help please contact us at </a:t>
            </a:r>
            <a:r>
              <a:rPr lang="en-US" sz="1400" b="1" dirty="0" err="1"/>
              <a:t>info@lifeontime.co.uk</a:t>
            </a:r>
            <a:r>
              <a:rPr lang="en-US" sz="1400" b="1" dirty="0"/>
              <a:t> </a:t>
            </a:r>
          </a:p>
          <a:p>
            <a:pPr marL="0" indent="0">
              <a:buNone/>
            </a:pPr>
            <a:r>
              <a:rPr lang="en-US" sz="1400" dirty="0"/>
              <a:t>or </a:t>
            </a:r>
            <a:r>
              <a:rPr lang="en-US" sz="1400" b="1" dirty="0"/>
              <a:t>0330 1332699.</a:t>
            </a:r>
            <a:endParaRPr lang="en-US" sz="1400" dirty="0"/>
          </a:p>
          <a:p>
            <a:pPr marL="0" indent="0">
              <a:buNone/>
            </a:pPr>
            <a:r>
              <a:rPr lang="en-US" sz="1400" b="1" u="sng" dirty="0"/>
              <a:t>Q. Where can I view my student’s goals?</a:t>
            </a:r>
            <a:endParaRPr lang="en-US" sz="1400" dirty="0"/>
          </a:p>
          <a:p>
            <a:pPr marL="0" indent="0">
              <a:buNone/>
            </a:pPr>
            <a:r>
              <a:rPr lang="en-US" sz="1400" dirty="0"/>
              <a:t>You can view your student goals in the wellbeing or goals area of the admin page in the right-hand column. You can click on the PDF link under goals and actions, and it will open their PDF. These can be printed off which can help keep goals visible.</a:t>
            </a:r>
          </a:p>
        </p:txBody>
      </p:sp>
      <p:sp>
        <p:nvSpPr>
          <p:cNvPr id="6" name="Title 3"/>
          <p:cNvSpPr txBox="1">
            <a:spLocks/>
          </p:cNvSpPr>
          <p:nvPr/>
        </p:nvSpPr>
        <p:spPr>
          <a:xfrm>
            <a:off x="838200" y="397782"/>
            <a:ext cx="10515600"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1800" dirty="0"/>
              <a:t>FAQS</a:t>
            </a:r>
            <a:endParaRPr lang="en-US" sz="1800" i="1" dirty="0"/>
          </a:p>
        </p:txBody>
      </p:sp>
    </p:spTree>
    <p:extLst>
      <p:ext uri="{BB962C8B-B14F-4D97-AF65-F5344CB8AC3E}">
        <p14:creationId xmlns:p14="http://schemas.microsoft.com/office/powerpoint/2010/main" val="3405307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96DEDE">
            <a:alpha val="13000"/>
          </a:srgbClr>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051B36B9-39B5-6DBD-CEF1-A6621B8F8837}"/>
              </a:ext>
            </a:extLst>
          </p:cNvPr>
          <p:cNvSpPr/>
          <p:nvPr/>
        </p:nvSpPr>
        <p:spPr>
          <a:xfrm>
            <a:off x="9578794" y="4561016"/>
            <a:ext cx="3323968" cy="33239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6"/>
          <p:cNvSpPr>
            <a:spLocks noGrp="1"/>
          </p:cNvSpPr>
          <p:nvPr>
            <p:ph type="subTitle" idx="1"/>
          </p:nvPr>
        </p:nvSpPr>
        <p:spPr>
          <a:xfrm>
            <a:off x="9931301" y="5892800"/>
            <a:ext cx="1965506" cy="660400"/>
          </a:xfrm>
        </p:spPr>
        <p:txBody>
          <a:bodyPr/>
          <a:lstStyle/>
          <a:p>
            <a:r>
              <a:rPr lang="en-US" dirty="0" err="1">
                <a:solidFill>
                  <a:srgbClr val="1A528D"/>
                </a:solidFill>
                <a:hlinkClick r:id="rId2"/>
              </a:rPr>
              <a:t>youHQ.co.uk</a:t>
            </a:r>
            <a:endParaRPr lang="en-US" dirty="0">
              <a:solidFill>
                <a:srgbClr val="1A528D"/>
              </a:solidFill>
            </a:endParaRPr>
          </a:p>
        </p:txBody>
      </p:sp>
      <p:grpSp>
        <p:nvGrpSpPr>
          <p:cNvPr id="10" name="Group 9"/>
          <p:cNvGrpSpPr/>
          <p:nvPr/>
        </p:nvGrpSpPr>
        <p:grpSpPr>
          <a:xfrm rot="18359648">
            <a:off x="948755" y="708878"/>
            <a:ext cx="109728" cy="109728"/>
            <a:chOff x="3435080" y="5349240"/>
            <a:chExt cx="239300" cy="239300"/>
          </a:xfrm>
        </p:grpSpPr>
        <p:cxnSp>
          <p:nvCxnSpPr>
            <p:cNvPr id="11" name="Straight Connector 10"/>
            <p:cNvCxnSpPr/>
            <p:nvPr/>
          </p:nvCxnSpPr>
          <p:spPr>
            <a:xfrm>
              <a:off x="3554730" y="5349240"/>
              <a:ext cx="0" cy="239300"/>
            </a:xfrm>
            <a:prstGeom prst="line">
              <a:avLst/>
            </a:prstGeom>
            <a:ln w="38100" cap="rnd">
              <a:solidFill>
                <a:srgbClr val="1A96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554730" y="5349240"/>
              <a:ext cx="0" cy="239300"/>
            </a:xfrm>
            <a:prstGeom prst="line">
              <a:avLst/>
            </a:prstGeom>
            <a:ln w="38100" cap="rnd">
              <a:solidFill>
                <a:srgbClr val="1A9699"/>
              </a:solidFill>
            </a:ln>
          </p:spPr>
          <p:style>
            <a:lnRef idx="1">
              <a:schemeClr val="accent1"/>
            </a:lnRef>
            <a:fillRef idx="0">
              <a:schemeClr val="accent1"/>
            </a:fillRef>
            <a:effectRef idx="0">
              <a:schemeClr val="accent1"/>
            </a:effectRef>
            <a:fontRef idx="minor">
              <a:schemeClr val="tx1"/>
            </a:fontRef>
          </p:style>
        </p:cxnSp>
      </p:grpSp>
      <p:sp>
        <p:nvSpPr>
          <p:cNvPr id="14" name="Oval 13">
            <a:extLst>
              <a:ext uri="{FF2B5EF4-FFF2-40B4-BE49-F238E27FC236}">
                <a16:creationId xmlns:a16="http://schemas.microsoft.com/office/drawing/2014/main" id="{A14B88C4-4233-BEEF-0E36-171DBEFDBEAE}"/>
              </a:ext>
            </a:extLst>
          </p:cNvPr>
          <p:cNvSpPr/>
          <p:nvPr/>
        </p:nvSpPr>
        <p:spPr>
          <a:xfrm>
            <a:off x="1258052" y="1513551"/>
            <a:ext cx="160403" cy="160403"/>
          </a:xfrm>
          <a:prstGeom prst="ellipse">
            <a:avLst/>
          </a:prstGeom>
          <a:noFill/>
          <a:ln w="38100">
            <a:solidFill>
              <a:srgbClr val="99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Logo, company name&#10;&#10;Description automatically generated">
            <a:hlinkClick r:id="rId2"/>
            <a:extLst>
              <a:ext uri="{FF2B5EF4-FFF2-40B4-BE49-F238E27FC236}">
                <a16:creationId xmlns:a16="http://schemas.microsoft.com/office/drawing/2014/main" id="{80D9A5E4-AF80-14B4-F82E-A91F38A4D547}"/>
              </a:ext>
            </a:extLst>
          </p:cNvPr>
          <p:cNvPicPr>
            <a:picLocks noChangeAspect="1"/>
          </p:cNvPicPr>
          <p:nvPr/>
        </p:nvPicPr>
        <p:blipFill rotWithShape="1">
          <a:blip r:embed="rId3"/>
          <a:srcRect l="25655" t="19460" r="21217" b="18558"/>
          <a:stretch/>
        </p:blipFill>
        <p:spPr>
          <a:xfrm>
            <a:off x="4635500" y="1370960"/>
            <a:ext cx="3099009" cy="3618901"/>
          </a:xfrm>
          <a:prstGeom prst="rect">
            <a:avLst/>
          </a:prstGeom>
        </p:spPr>
      </p:pic>
      <p:grpSp>
        <p:nvGrpSpPr>
          <p:cNvPr id="20" name="Group 19"/>
          <p:cNvGrpSpPr/>
          <p:nvPr/>
        </p:nvGrpSpPr>
        <p:grpSpPr>
          <a:xfrm rot="18359648">
            <a:off x="11262546" y="4934997"/>
            <a:ext cx="109728" cy="109728"/>
            <a:chOff x="3435080" y="5349240"/>
            <a:chExt cx="239300" cy="239300"/>
          </a:xfrm>
        </p:grpSpPr>
        <p:cxnSp>
          <p:nvCxnSpPr>
            <p:cNvPr id="21" name="Straight Connector 20"/>
            <p:cNvCxnSpPr/>
            <p:nvPr/>
          </p:nvCxnSpPr>
          <p:spPr>
            <a:xfrm>
              <a:off x="3554730" y="5349240"/>
              <a:ext cx="0" cy="239300"/>
            </a:xfrm>
            <a:prstGeom prst="line">
              <a:avLst/>
            </a:prstGeom>
            <a:ln w="38100" cap="rnd">
              <a:solidFill>
                <a:srgbClr val="E097A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554730" y="5349240"/>
              <a:ext cx="0" cy="239300"/>
            </a:xfrm>
            <a:prstGeom prst="line">
              <a:avLst/>
            </a:prstGeom>
            <a:ln w="38100" cap="rnd">
              <a:solidFill>
                <a:srgbClr val="E097A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5831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759528"/>
            <a:ext cx="7489371" cy="1325563"/>
          </a:xfrm>
        </p:spPr>
        <p:txBody>
          <a:bodyPr>
            <a:normAutofit fontScale="90000"/>
          </a:bodyPr>
          <a:lstStyle/>
          <a:p>
            <a:r>
              <a:rPr lang="en-US"/>
              <a:t>Young </a:t>
            </a:r>
            <a:r>
              <a:rPr lang="en-US" dirty="0"/>
              <a:t>people shouldn’t have to wait for a mental health crisis to get help. </a:t>
            </a:r>
          </a:p>
        </p:txBody>
      </p:sp>
      <p:sp>
        <p:nvSpPr>
          <p:cNvPr id="6" name="Title 3"/>
          <p:cNvSpPr txBox="1">
            <a:spLocks/>
          </p:cNvSpPr>
          <p:nvPr/>
        </p:nvSpPr>
        <p:spPr>
          <a:xfrm>
            <a:off x="838200" y="397782"/>
            <a:ext cx="10515600"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1800" dirty="0"/>
              <a:t>WHY DO WE EXIST?</a:t>
            </a:r>
          </a:p>
        </p:txBody>
      </p:sp>
      <p:sp>
        <p:nvSpPr>
          <p:cNvPr id="13" name="Oval 12">
            <a:extLst>
              <a:ext uri="{FF2B5EF4-FFF2-40B4-BE49-F238E27FC236}">
                <a16:creationId xmlns:a16="http://schemas.microsoft.com/office/drawing/2014/main" id="{A14B88C4-4233-BEEF-0E36-171DBEFDBEAE}"/>
              </a:ext>
            </a:extLst>
          </p:cNvPr>
          <p:cNvSpPr/>
          <p:nvPr/>
        </p:nvSpPr>
        <p:spPr>
          <a:xfrm>
            <a:off x="838200" y="5376992"/>
            <a:ext cx="309077" cy="30907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p:cNvGrpSpPr/>
          <p:nvPr/>
        </p:nvGrpSpPr>
        <p:grpSpPr>
          <a:xfrm rot="18359648">
            <a:off x="10253870" y="3811308"/>
            <a:ext cx="109728" cy="109728"/>
            <a:chOff x="3435080" y="5349240"/>
            <a:chExt cx="239300" cy="239300"/>
          </a:xfrm>
        </p:grpSpPr>
        <p:cxnSp>
          <p:nvCxnSpPr>
            <p:cNvPr id="15" name="Straight Connector 14"/>
            <p:cNvCxnSpPr/>
            <p:nvPr/>
          </p:nvCxnSpPr>
          <p:spPr>
            <a:xfrm>
              <a:off x="3554730" y="5349240"/>
              <a:ext cx="0" cy="239300"/>
            </a:xfrm>
            <a:prstGeom prst="line">
              <a:avLst/>
            </a:prstGeom>
            <a:ln w="38100" cap="rnd">
              <a:solidFill>
                <a:srgbClr val="1A96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554730" y="5349240"/>
              <a:ext cx="0" cy="239300"/>
            </a:xfrm>
            <a:prstGeom prst="line">
              <a:avLst/>
            </a:prstGeom>
            <a:ln w="38100" cap="rnd">
              <a:solidFill>
                <a:srgbClr val="1A9699"/>
              </a:solidFill>
            </a:ln>
          </p:spPr>
          <p:style>
            <a:lnRef idx="1">
              <a:schemeClr val="accent1"/>
            </a:lnRef>
            <a:fillRef idx="0">
              <a:schemeClr val="accent1"/>
            </a:fillRef>
            <a:effectRef idx="0">
              <a:schemeClr val="accent1"/>
            </a:effectRef>
            <a:fontRef idx="minor">
              <a:schemeClr val="tx1"/>
            </a:fontRef>
          </p:style>
        </p:cxnSp>
      </p:grpSp>
      <p:sp>
        <p:nvSpPr>
          <p:cNvPr id="17" name="Oval 16">
            <a:extLst>
              <a:ext uri="{FF2B5EF4-FFF2-40B4-BE49-F238E27FC236}">
                <a16:creationId xmlns:a16="http://schemas.microsoft.com/office/drawing/2014/main" id="{A14B88C4-4233-BEEF-0E36-171DBEFDBEAE}"/>
              </a:ext>
            </a:extLst>
          </p:cNvPr>
          <p:cNvSpPr/>
          <p:nvPr/>
        </p:nvSpPr>
        <p:spPr>
          <a:xfrm>
            <a:off x="9767052" y="1637181"/>
            <a:ext cx="160403" cy="160403"/>
          </a:xfrm>
          <a:prstGeom prst="ellipse">
            <a:avLst/>
          </a:prstGeom>
          <a:noFill/>
          <a:ln w="38100">
            <a:solidFill>
              <a:srgbClr val="99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1695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622425"/>
            <a:ext cx="8750643" cy="3488418"/>
          </a:xfrm>
        </p:spPr>
        <p:txBody>
          <a:bodyPr>
            <a:normAutofit/>
          </a:bodyPr>
          <a:lstStyle/>
          <a:p>
            <a:r>
              <a:rPr lang="en-US" dirty="0">
                <a:solidFill>
                  <a:srgbClr val="1A9699"/>
                </a:solidFill>
              </a:rPr>
              <a:t>youHQ</a:t>
            </a:r>
            <a:r>
              <a:rPr lang="en-US" dirty="0"/>
              <a:t> </a:t>
            </a:r>
            <a:r>
              <a:rPr lang="en-GB" dirty="0"/>
              <a:t>highlights those in need and inspires everyone to succeed.</a:t>
            </a:r>
            <a:br>
              <a:rPr lang="en-US" dirty="0"/>
            </a:br>
            <a:br>
              <a:rPr lang="en-US" dirty="0"/>
            </a:br>
            <a:r>
              <a:rPr lang="en-US" sz="2000" b="0" dirty="0">
                <a:solidFill>
                  <a:schemeClr val="tx1">
                    <a:lumMod val="85000"/>
                    <a:lumOff val="15000"/>
                  </a:schemeClr>
                </a:solidFill>
              </a:rPr>
              <a:t>The digital pastoral hub for schools that helps students and teachers flourish.  </a:t>
            </a:r>
            <a:endParaRPr lang="en-US" b="0" dirty="0">
              <a:solidFill>
                <a:schemeClr val="tx1">
                  <a:lumMod val="85000"/>
                  <a:lumOff val="15000"/>
                </a:schemeClr>
              </a:solidFill>
            </a:endParaRPr>
          </a:p>
        </p:txBody>
      </p:sp>
      <p:sp>
        <p:nvSpPr>
          <p:cNvPr id="6" name="Title 3"/>
          <p:cNvSpPr txBox="1">
            <a:spLocks/>
          </p:cNvSpPr>
          <p:nvPr/>
        </p:nvSpPr>
        <p:spPr>
          <a:xfrm>
            <a:off x="838200" y="397782"/>
            <a:ext cx="10515600"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1800" dirty="0"/>
              <a:t>WHO ARE WE?</a:t>
            </a:r>
          </a:p>
        </p:txBody>
      </p:sp>
    </p:spTree>
    <p:extLst>
      <p:ext uri="{BB962C8B-B14F-4D97-AF65-F5344CB8AC3E}">
        <p14:creationId xmlns:p14="http://schemas.microsoft.com/office/powerpoint/2010/main" val="1629559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051B36B9-39B5-6DBD-CEF1-A6621B8F8837}"/>
              </a:ext>
            </a:extLst>
          </p:cNvPr>
          <p:cNvSpPr/>
          <p:nvPr/>
        </p:nvSpPr>
        <p:spPr>
          <a:xfrm>
            <a:off x="-675719" y="2941344"/>
            <a:ext cx="3323968" cy="3323968"/>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38201" y="4883973"/>
            <a:ext cx="4549346" cy="646331"/>
          </a:xfrm>
          <a:prstGeom prst="rect">
            <a:avLst/>
          </a:prstGeom>
          <a:noFill/>
        </p:spPr>
        <p:txBody>
          <a:bodyPr wrap="square" rtlCol="0">
            <a:spAutoFit/>
          </a:bodyPr>
          <a:lstStyle/>
          <a:p>
            <a:r>
              <a:rPr lang="en-US" sz="1200" dirty="0" err="1">
                <a:latin typeface="Hind" charset="0"/>
                <a:ea typeface="Hind" charset="0"/>
                <a:cs typeface="Hind" charset="0"/>
              </a:rPr>
              <a:t>youHQ</a:t>
            </a:r>
            <a:r>
              <a:rPr lang="en-US" sz="1200" dirty="0">
                <a:latin typeface="Hind" charset="0"/>
                <a:ea typeface="Hind" charset="0"/>
                <a:cs typeface="Hind" charset="0"/>
              </a:rPr>
              <a:t> is uniquely changing the way schools care for their people by incorporating effective mood and wellbeing monitoring with therapeutic CBT-style tools.</a:t>
            </a:r>
          </a:p>
        </p:txBody>
      </p:sp>
      <p:sp>
        <p:nvSpPr>
          <p:cNvPr id="10" name="TextBox 9"/>
          <p:cNvSpPr txBox="1"/>
          <p:nvPr/>
        </p:nvSpPr>
        <p:spPr>
          <a:xfrm>
            <a:off x="858990" y="5574368"/>
            <a:ext cx="4399783" cy="830997"/>
          </a:xfrm>
          <a:prstGeom prst="rect">
            <a:avLst/>
          </a:prstGeom>
          <a:noFill/>
        </p:spPr>
        <p:txBody>
          <a:bodyPr wrap="square" rtlCol="0">
            <a:spAutoFit/>
          </a:bodyPr>
          <a:lstStyle/>
          <a:p>
            <a:pPr marL="285750" indent="-285750">
              <a:buFont typeface="Wingdings" charset="2"/>
              <a:buChar char="ü"/>
            </a:pPr>
            <a:r>
              <a:rPr lang="en-US" sz="1200" dirty="0">
                <a:latin typeface="Hind" charset="0"/>
                <a:ea typeface="Hind" charset="0"/>
                <a:cs typeface="Hind" charset="0"/>
              </a:rPr>
              <a:t>Allows students to self-reflect</a:t>
            </a:r>
          </a:p>
          <a:p>
            <a:pPr marL="285750" indent="-285750">
              <a:buFont typeface="Wingdings" charset="2"/>
              <a:buChar char="ü"/>
            </a:pPr>
            <a:r>
              <a:rPr lang="en-US" sz="1200" dirty="0">
                <a:latin typeface="Hind" charset="0"/>
                <a:ea typeface="Hind" charset="0"/>
                <a:cs typeface="Hind" charset="0"/>
              </a:rPr>
              <a:t>Gives teachers the insight to identify those students who need support</a:t>
            </a:r>
          </a:p>
          <a:p>
            <a:pPr marL="285750" indent="-285750">
              <a:buFont typeface="Wingdings" charset="2"/>
              <a:buChar char="ü"/>
            </a:pPr>
            <a:r>
              <a:rPr lang="en-US" sz="1200" dirty="0">
                <a:latin typeface="Hind" charset="0"/>
                <a:ea typeface="Hind" charset="0"/>
                <a:cs typeface="Hind" charset="0"/>
              </a:rPr>
              <a:t>Gives students therapeutic tools to self-care</a:t>
            </a:r>
          </a:p>
        </p:txBody>
      </p:sp>
      <p:sp>
        <p:nvSpPr>
          <p:cNvPr id="13" name="TextBox 12"/>
          <p:cNvSpPr txBox="1"/>
          <p:nvPr/>
        </p:nvSpPr>
        <p:spPr>
          <a:xfrm>
            <a:off x="1719649" y="1350040"/>
            <a:ext cx="2382794" cy="369332"/>
          </a:xfrm>
          <a:prstGeom prst="rect">
            <a:avLst/>
          </a:prstGeom>
          <a:noFill/>
        </p:spPr>
        <p:txBody>
          <a:bodyPr wrap="square" rtlCol="0">
            <a:spAutoFit/>
          </a:bodyPr>
          <a:lstStyle/>
          <a:p>
            <a:r>
              <a:rPr lang="en-US" b="1" dirty="0">
                <a:solidFill>
                  <a:srgbClr val="1A9699"/>
                </a:solidFill>
                <a:latin typeface="Hind" charset="0"/>
                <a:ea typeface="Hind" charset="0"/>
                <a:cs typeface="Hind" charset="0"/>
              </a:rPr>
              <a:t>Reduce Risk</a:t>
            </a:r>
          </a:p>
        </p:txBody>
      </p:sp>
      <p:sp>
        <p:nvSpPr>
          <p:cNvPr id="15" name="TextBox 14"/>
          <p:cNvSpPr txBox="1"/>
          <p:nvPr/>
        </p:nvSpPr>
        <p:spPr>
          <a:xfrm>
            <a:off x="838200" y="2022120"/>
            <a:ext cx="5100633" cy="1754326"/>
          </a:xfrm>
          <a:prstGeom prst="rect">
            <a:avLst/>
          </a:prstGeom>
          <a:noFill/>
        </p:spPr>
        <p:txBody>
          <a:bodyPr wrap="square" rtlCol="0">
            <a:spAutoFit/>
          </a:bodyPr>
          <a:lstStyle/>
          <a:p>
            <a:r>
              <a:rPr lang="en-US" sz="1200" dirty="0">
                <a:latin typeface="Hind" charset="0"/>
                <a:ea typeface="Hind" charset="0"/>
                <a:cs typeface="Hind" charset="0"/>
              </a:rPr>
              <a:t>In an ever increasing busy and high-pressured teacher role it’s understandably difficult to detect all potential mental health emergencies. </a:t>
            </a:r>
          </a:p>
          <a:p>
            <a:endParaRPr lang="en-US" sz="1200" dirty="0">
              <a:latin typeface="Hind" charset="0"/>
              <a:ea typeface="Hind" charset="0"/>
              <a:cs typeface="Hind" charset="0"/>
            </a:endParaRPr>
          </a:p>
          <a:p>
            <a:r>
              <a:rPr lang="en-US" sz="1200" dirty="0">
                <a:latin typeface="Hind" charset="0"/>
                <a:ea typeface="Hind" charset="0"/>
                <a:cs typeface="Hind" charset="0"/>
              </a:rPr>
              <a:t>We believe in prevention over cure and that keeping constant eyes on your students’ wellbeing is the first step in your safeguarding processes. </a:t>
            </a:r>
          </a:p>
          <a:p>
            <a:endParaRPr lang="en-US" sz="1200" dirty="0">
              <a:latin typeface="Hind" charset="0"/>
              <a:ea typeface="Hind" charset="0"/>
              <a:cs typeface="Hind" charset="0"/>
            </a:endParaRPr>
          </a:p>
          <a:p>
            <a:r>
              <a:rPr lang="en-US" sz="1200" dirty="0">
                <a:latin typeface="Hind" charset="0"/>
                <a:ea typeface="Hind" charset="0"/>
                <a:cs typeface="Hind" charset="0"/>
              </a:rPr>
              <a:t>youHQ was developed by education and psychology experts, and refined through in-school testing to quickly help schools identify those who may need additional support to AVOID the threat of mental health crises. </a:t>
            </a:r>
          </a:p>
        </p:txBody>
      </p:sp>
      <p:pic>
        <p:nvPicPr>
          <p:cNvPr id="6" name="Picture 5"/>
          <p:cNvPicPr>
            <a:picLocks noChangeAspect="1"/>
          </p:cNvPicPr>
          <p:nvPr/>
        </p:nvPicPr>
        <p:blipFill>
          <a:blip r:embed="rId3"/>
          <a:srcRect/>
          <a:stretch/>
        </p:blipFill>
        <p:spPr>
          <a:xfrm>
            <a:off x="6385546" y="1090262"/>
            <a:ext cx="810928" cy="810928"/>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110" y="3972263"/>
            <a:ext cx="810928" cy="810928"/>
          </a:xfrm>
          <a:prstGeom prst="rect">
            <a:avLst/>
          </a:prstGeom>
        </p:spPr>
      </p:pic>
      <p:sp>
        <p:nvSpPr>
          <p:cNvPr id="18" name="Title 3"/>
          <p:cNvSpPr txBox="1">
            <a:spLocks/>
          </p:cNvSpPr>
          <p:nvPr/>
        </p:nvSpPr>
        <p:spPr>
          <a:xfrm>
            <a:off x="838200" y="397782"/>
            <a:ext cx="10515600"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1800" dirty="0"/>
              <a:t>WHAT DO WE DO?</a:t>
            </a:r>
          </a:p>
        </p:txBody>
      </p:sp>
      <p:pic>
        <p:nvPicPr>
          <p:cNvPr id="3" name="Picture 2">
            <a:extLst>
              <a:ext uri="{FF2B5EF4-FFF2-40B4-BE49-F238E27FC236}">
                <a16:creationId xmlns:a16="http://schemas.microsoft.com/office/drawing/2014/main" id="{75968D52-D231-69C3-FD3E-EBD33F578BDF}"/>
              </a:ext>
            </a:extLst>
          </p:cNvPr>
          <p:cNvPicPr>
            <a:picLocks noChangeAspect="1"/>
          </p:cNvPicPr>
          <p:nvPr/>
        </p:nvPicPr>
        <p:blipFill>
          <a:blip r:embed="rId5"/>
          <a:srcRect/>
          <a:stretch/>
        </p:blipFill>
        <p:spPr>
          <a:xfrm>
            <a:off x="829110" y="1090262"/>
            <a:ext cx="810928" cy="810928"/>
          </a:xfrm>
          <a:prstGeom prst="rect">
            <a:avLst/>
          </a:prstGeom>
        </p:spPr>
      </p:pic>
      <p:pic>
        <p:nvPicPr>
          <p:cNvPr id="4" name="Picture 3">
            <a:extLst>
              <a:ext uri="{FF2B5EF4-FFF2-40B4-BE49-F238E27FC236}">
                <a16:creationId xmlns:a16="http://schemas.microsoft.com/office/drawing/2014/main" id="{3A9F5747-0571-3B11-BA37-88C45C918D92}"/>
              </a:ext>
            </a:extLst>
          </p:cNvPr>
          <p:cNvPicPr>
            <a:picLocks noChangeAspect="1"/>
          </p:cNvPicPr>
          <p:nvPr/>
        </p:nvPicPr>
        <p:blipFill>
          <a:blip r:embed="rId6"/>
          <a:srcRect/>
          <a:stretch/>
        </p:blipFill>
        <p:spPr>
          <a:xfrm>
            <a:off x="6489357" y="3976723"/>
            <a:ext cx="810928" cy="810928"/>
          </a:xfrm>
          <a:prstGeom prst="rect">
            <a:avLst/>
          </a:prstGeom>
        </p:spPr>
      </p:pic>
      <p:sp>
        <p:nvSpPr>
          <p:cNvPr id="5" name="TextBox 4">
            <a:extLst>
              <a:ext uri="{FF2B5EF4-FFF2-40B4-BE49-F238E27FC236}">
                <a16:creationId xmlns:a16="http://schemas.microsoft.com/office/drawing/2014/main" id="{8054F644-00C5-863D-D0A8-8F5E71D16E7B}"/>
              </a:ext>
            </a:extLst>
          </p:cNvPr>
          <p:cNvSpPr txBox="1"/>
          <p:nvPr/>
        </p:nvSpPr>
        <p:spPr>
          <a:xfrm>
            <a:off x="7346143" y="1350040"/>
            <a:ext cx="3906793" cy="369332"/>
          </a:xfrm>
          <a:prstGeom prst="rect">
            <a:avLst/>
          </a:prstGeom>
          <a:noFill/>
        </p:spPr>
        <p:txBody>
          <a:bodyPr wrap="square" rtlCol="0">
            <a:spAutoFit/>
          </a:bodyPr>
          <a:lstStyle/>
          <a:p>
            <a:r>
              <a:rPr lang="en-US" b="1" dirty="0">
                <a:solidFill>
                  <a:srgbClr val="1A9699"/>
                </a:solidFill>
                <a:latin typeface="Hind" charset="0"/>
                <a:ea typeface="Hind" charset="0"/>
                <a:cs typeface="Hind" charset="0"/>
              </a:rPr>
              <a:t>Save Time for Tutors</a:t>
            </a:r>
          </a:p>
        </p:txBody>
      </p:sp>
      <p:sp>
        <p:nvSpPr>
          <p:cNvPr id="7" name="TextBox 6">
            <a:extLst>
              <a:ext uri="{FF2B5EF4-FFF2-40B4-BE49-F238E27FC236}">
                <a16:creationId xmlns:a16="http://schemas.microsoft.com/office/drawing/2014/main" id="{538B7294-277F-3C82-DD9C-EA6D4A59FBB3}"/>
              </a:ext>
            </a:extLst>
          </p:cNvPr>
          <p:cNvSpPr txBox="1"/>
          <p:nvPr/>
        </p:nvSpPr>
        <p:spPr>
          <a:xfrm>
            <a:off x="6489357" y="1954689"/>
            <a:ext cx="5100633" cy="1015663"/>
          </a:xfrm>
          <a:prstGeom prst="rect">
            <a:avLst/>
          </a:prstGeom>
          <a:noFill/>
        </p:spPr>
        <p:txBody>
          <a:bodyPr wrap="square" rtlCol="0">
            <a:spAutoFit/>
          </a:bodyPr>
          <a:lstStyle/>
          <a:p>
            <a:r>
              <a:rPr lang="en-US" sz="1200" dirty="0">
                <a:latin typeface="Hind" charset="0"/>
                <a:ea typeface="Hind" charset="0"/>
                <a:cs typeface="Hind" charset="0"/>
              </a:rPr>
              <a:t>At a glance, our interactive Tutor dashboard let’s </a:t>
            </a:r>
            <a:r>
              <a:rPr lang="en-US" sz="1200" dirty="0">
                <a:latin typeface="Hind" charset="0"/>
                <a:cs typeface="Hind" charset="0"/>
              </a:rPr>
              <a:t>you </a:t>
            </a:r>
            <a:r>
              <a:rPr lang="en-GB" sz="1200" dirty="0">
                <a:latin typeface="Hind" charset="0"/>
                <a:cs typeface="Hind" charset="0"/>
              </a:rPr>
              <a:t>look at every possible angle of the school and see intuitively how the mood is across the board. With minimal clicks you can dive into smaller classes, focus groups or individual students and quickly surface insights into student mood, wellbeing, and anxiety levels. </a:t>
            </a:r>
            <a:endParaRPr lang="en-US" sz="1200" dirty="0">
              <a:latin typeface="Hind" charset="0"/>
              <a:cs typeface="Hind" charset="0"/>
            </a:endParaRPr>
          </a:p>
        </p:txBody>
      </p:sp>
      <p:sp>
        <p:nvSpPr>
          <p:cNvPr id="9" name="TextBox 8">
            <a:extLst>
              <a:ext uri="{FF2B5EF4-FFF2-40B4-BE49-F238E27FC236}">
                <a16:creationId xmlns:a16="http://schemas.microsoft.com/office/drawing/2014/main" id="{0F16F216-09EF-A19B-AC37-89B0273F2E55}"/>
              </a:ext>
            </a:extLst>
          </p:cNvPr>
          <p:cNvSpPr txBox="1"/>
          <p:nvPr/>
        </p:nvSpPr>
        <p:spPr>
          <a:xfrm>
            <a:off x="6489357" y="4881870"/>
            <a:ext cx="5100633" cy="830997"/>
          </a:xfrm>
          <a:prstGeom prst="rect">
            <a:avLst/>
          </a:prstGeom>
          <a:noFill/>
        </p:spPr>
        <p:txBody>
          <a:bodyPr wrap="square" rtlCol="0">
            <a:spAutoFit/>
          </a:bodyPr>
          <a:lstStyle/>
          <a:p>
            <a:r>
              <a:rPr lang="en-US" sz="1200" dirty="0">
                <a:latin typeface="Hind" charset="0"/>
                <a:ea typeface="Hind" charset="0"/>
                <a:cs typeface="Hind" charset="0"/>
              </a:rPr>
              <a:t>We are adamant that if students can understand the power of ‘values’ and learn to set goals towards these values, they will become more rounded individuals with purpose with a personalized definition of happiness and success, despite the social pressures they experience each day.</a:t>
            </a:r>
          </a:p>
        </p:txBody>
      </p:sp>
      <p:sp>
        <p:nvSpPr>
          <p:cNvPr id="11" name="TextBox 10">
            <a:extLst>
              <a:ext uri="{FF2B5EF4-FFF2-40B4-BE49-F238E27FC236}">
                <a16:creationId xmlns:a16="http://schemas.microsoft.com/office/drawing/2014/main" id="{393A3C32-3D91-C112-395A-FEA9F6D59284}"/>
              </a:ext>
            </a:extLst>
          </p:cNvPr>
          <p:cNvSpPr txBox="1"/>
          <p:nvPr/>
        </p:nvSpPr>
        <p:spPr>
          <a:xfrm>
            <a:off x="1719648" y="4223137"/>
            <a:ext cx="3982995" cy="369332"/>
          </a:xfrm>
          <a:prstGeom prst="rect">
            <a:avLst/>
          </a:prstGeom>
          <a:noFill/>
        </p:spPr>
        <p:txBody>
          <a:bodyPr wrap="square" rtlCol="0">
            <a:spAutoFit/>
          </a:bodyPr>
          <a:lstStyle/>
          <a:p>
            <a:r>
              <a:rPr lang="en-US" b="1" dirty="0">
                <a:solidFill>
                  <a:srgbClr val="1A9699"/>
                </a:solidFill>
                <a:latin typeface="Hind" charset="0"/>
                <a:ea typeface="Hind" charset="0"/>
                <a:cs typeface="Hind" charset="0"/>
              </a:rPr>
              <a:t>Discover meaningful relationships</a:t>
            </a:r>
          </a:p>
        </p:txBody>
      </p:sp>
      <p:sp>
        <p:nvSpPr>
          <p:cNvPr id="12" name="TextBox 11">
            <a:extLst>
              <a:ext uri="{FF2B5EF4-FFF2-40B4-BE49-F238E27FC236}">
                <a16:creationId xmlns:a16="http://schemas.microsoft.com/office/drawing/2014/main" id="{F83DA099-EADA-B240-3D21-36F9A0D747E0}"/>
              </a:ext>
            </a:extLst>
          </p:cNvPr>
          <p:cNvSpPr txBox="1"/>
          <p:nvPr/>
        </p:nvSpPr>
        <p:spPr>
          <a:xfrm>
            <a:off x="7346143" y="4223137"/>
            <a:ext cx="4120927" cy="369332"/>
          </a:xfrm>
          <a:prstGeom prst="rect">
            <a:avLst/>
          </a:prstGeom>
          <a:noFill/>
        </p:spPr>
        <p:txBody>
          <a:bodyPr wrap="square" rtlCol="0">
            <a:spAutoFit/>
          </a:bodyPr>
          <a:lstStyle/>
          <a:p>
            <a:r>
              <a:rPr lang="en-US" b="1" dirty="0">
                <a:solidFill>
                  <a:srgbClr val="1A9699"/>
                </a:solidFill>
                <a:latin typeface="Hind" charset="0"/>
                <a:ea typeface="Hind" charset="0"/>
                <a:cs typeface="Hind" charset="0"/>
              </a:rPr>
              <a:t>Inspire Purpose</a:t>
            </a:r>
          </a:p>
        </p:txBody>
      </p:sp>
      <p:sp>
        <p:nvSpPr>
          <p:cNvPr id="14" name="TextBox 13">
            <a:extLst>
              <a:ext uri="{FF2B5EF4-FFF2-40B4-BE49-F238E27FC236}">
                <a16:creationId xmlns:a16="http://schemas.microsoft.com/office/drawing/2014/main" id="{FBE0CB8B-0F68-BE30-86FD-95A04D617006}"/>
              </a:ext>
            </a:extLst>
          </p:cNvPr>
          <p:cNvSpPr txBox="1"/>
          <p:nvPr/>
        </p:nvSpPr>
        <p:spPr>
          <a:xfrm>
            <a:off x="6489357" y="3026323"/>
            <a:ext cx="5035378" cy="830997"/>
          </a:xfrm>
          <a:prstGeom prst="rect">
            <a:avLst/>
          </a:prstGeom>
          <a:noFill/>
        </p:spPr>
        <p:txBody>
          <a:bodyPr wrap="square" rtlCol="0">
            <a:spAutoFit/>
          </a:bodyPr>
          <a:lstStyle/>
          <a:p>
            <a:pPr marL="285750" indent="-285750">
              <a:buFont typeface="Wingdings" charset="2"/>
              <a:buChar char="ü"/>
            </a:pPr>
            <a:r>
              <a:rPr lang="en-US" sz="1200" dirty="0">
                <a:latin typeface="Hind" charset="0"/>
                <a:ea typeface="Hind" charset="0"/>
                <a:cs typeface="Hind" charset="0"/>
              </a:rPr>
              <a:t>Wellbeing insights at a glance</a:t>
            </a:r>
          </a:p>
          <a:p>
            <a:pPr marL="285750" indent="-285750">
              <a:buFont typeface="Wingdings" charset="2"/>
              <a:buChar char="ü"/>
            </a:pPr>
            <a:r>
              <a:rPr lang="en-US" sz="1200" dirty="0">
                <a:latin typeface="Hind" charset="0"/>
                <a:ea typeface="Hind" charset="0"/>
                <a:cs typeface="Hind" charset="0"/>
              </a:rPr>
              <a:t>Quickly export tailored reports</a:t>
            </a:r>
          </a:p>
          <a:p>
            <a:pPr marL="285750" indent="-285750">
              <a:buFont typeface="Wingdings" charset="2"/>
              <a:buChar char="ü"/>
            </a:pPr>
            <a:r>
              <a:rPr lang="en-US" sz="1200" dirty="0">
                <a:latin typeface="Hind" charset="0"/>
                <a:ea typeface="Hind" charset="0"/>
                <a:cs typeface="Hind" charset="0"/>
              </a:rPr>
              <a:t>AI-led smart </a:t>
            </a:r>
            <a:r>
              <a:rPr lang="en-US" sz="1200" dirty="0">
                <a:latin typeface="Hind" charset="0"/>
                <a:cs typeface="Hind" charset="0"/>
              </a:rPr>
              <a:t>resources f</a:t>
            </a:r>
            <a:r>
              <a:rPr lang="en-US" sz="1200" dirty="0">
                <a:latin typeface="Hind" charset="0"/>
                <a:ea typeface="Hind" charset="0"/>
                <a:cs typeface="Hind" charset="0"/>
              </a:rPr>
              <a:t>or students and teachers</a:t>
            </a:r>
          </a:p>
          <a:p>
            <a:pPr marL="285750" indent="-285750">
              <a:buFont typeface="Wingdings" charset="2"/>
              <a:buChar char="ü"/>
            </a:pPr>
            <a:r>
              <a:rPr lang="en-US" sz="1200" dirty="0">
                <a:latin typeface="Hind" charset="0"/>
                <a:ea typeface="Hind" charset="0"/>
                <a:cs typeface="Hind" charset="0"/>
              </a:rPr>
              <a:t>Reduce safeguarding related admin through automated systems</a:t>
            </a:r>
          </a:p>
        </p:txBody>
      </p:sp>
    </p:spTree>
    <p:extLst>
      <p:ext uri="{BB962C8B-B14F-4D97-AF65-F5344CB8AC3E}">
        <p14:creationId xmlns:p14="http://schemas.microsoft.com/office/powerpoint/2010/main" val="350075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98219"/>
            <a:ext cx="8750643" cy="771983"/>
          </a:xfrm>
        </p:spPr>
        <p:txBody>
          <a:bodyPr>
            <a:normAutofit/>
          </a:bodyPr>
          <a:lstStyle/>
          <a:p>
            <a:r>
              <a:rPr lang="en-GB" dirty="0">
                <a:solidFill>
                  <a:srgbClr val="1A9699"/>
                </a:solidFill>
              </a:rPr>
              <a:t>We make your school ‘APPIA’</a:t>
            </a:r>
            <a:endParaRPr lang="en-US" b="0" dirty="0">
              <a:solidFill>
                <a:schemeClr val="tx1">
                  <a:lumMod val="85000"/>
                  <a:lumOff val="15000"/>
                </a:schemeClr>
              </a:solidFill>
            </a:endParaRPr>
          </a:p>
        </p:txBody>
      </p:sp>
      <p:sp>
        <p:nvSpPr>
          <p:cNvPr id="6" name="Title 3"/>
          <p:cNvSpPr txBox="1">
            <a:spLocks/>
          </p:cNvSpPr>
          <p:nvPr/>
        </p:nvSpPr>
        <p:spPr>
          <a:xfrm>
            <a:off x="838200" y="397782"/>
            <a:ext cx="10515600"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1800" dirty="0"/>
              <a:t>WHAT DO WE DO?</a:t>
            </a:r>
          </a:p>
        </p:txBody>
      </p:sp>
      <p:sp>
        <p:nvSpPr>
          <p:cNvPr id="2" name="TextBox 1">
            <a:extLst>
              <a:ext uri="{FF2B5EF4-FFF2-40B4-BE49-F238E27FC236}">
                <a16:creationId xmlns:a16="http://schemas.microsoft.com/office/drawing/2014/main" id="{EE1F6019-9C96-4380-A4D2-9F86E2D2064F}"/>
              </a:ext>
            </a:extLst>
          </p:cNvPr>
          <p:cNvSpPr txBox="1"/>
          <p:nvPr/>
        </p:nvSpPr>
        <p:spPr>
          <a:xfrm>
            <a:off x="838200" y="2461393"/>
            <a:ext cx="1839012" cy="369332"/>
          </a:xfrm>
          <a:prstGeom prst="rect">
            <a:avLst/>
          </a:prstGeom>
          <a:noFill/>
        </p:spPr>
        <p:txBody>
          <a:bodyPr wrap="square" rtlCol="0">
            <a:spAutoFit/>
          </a:bodyPr>
          <a:lstStyle/>
          <a:p>
            <a:r>
              <a:rPr lang="en-US" b="1" dirty="0">
                <a:solidFill>
                  <a:srgbClr val="1A528D"/>
                </a:solidFill>
                <a:latin typeface="Hind" charset="0"/>
                <a:ea typeface="Hind" charset="0"/>
                <a:cs typeface="Hind" charset="0"/>
              </a:rPr>
              <a:t>A</a:t>
            </a:r>
            <a:r>
              <a:rPr lang="en-US" dirty="0">
                <a:solidFill>
                  <a:srgbClr val="1A528D"/>
                </a:solidFill>
                <a:latin typeface="Hind" charset="0"/>
                <a:ea typeface="Hind" charset="0"/>
                <a:cs typeface="Hind" charset="0"/>
              </a:rPr>
              <a:t>wareness</a:t>
            </a:r>
          </a:p>
        </p:txBody>
      </p:sp>
      <p:sp>
        <p:nvSpPr>
          <p:cNvPr id="3" name="TextBox 2">
            <a:extLst>
              <a:ext uri="{FF2B5EF4-FFF2-40B4-BE49-F238E27FC236}">
                <a16:creationId xmlns:a16="http://schemas.microsoft.com/office/drawing/2014/main" id="{9B29F832-5574-17E4-B59C-3D9F5E051096}"/>
              </a:ext>
            </a:extLst>
          </p:cNvPr>
          <p:cNvSpPr txBox="1"/>
          <p:nvPr/>
        </p:nvSpPr>
        <p:spPr>
          <a:xfrm>
            <a:off x="838201" y="2982125"/>
            <a:ext cx="1839012" cy="2354491"/>
          </a:xfrm>
          <a:prstGeom prst="rect">
            <a:avLst/>
          </a:prstGeom>
          <a:noFill/>
        </p:spPr>
        <p:txBody>
          <a:bodyPr wrap="square" rtlCol="0">
            <a:spAutoFit/>
          </a:bodyPr>
          <a:lstStyle>
            <a:defPPr>
              <a:defRPr lang="en-US"/>
            </a:defPPr>
            <a:lvl1pPr marL="285750" indent="-285750">
              <a:buFont typeface="Wingdings" charset="2"/>
              <a:buChar char="ü"/>
              <a:defRPr sz="1200">
                <a:latin typeface="Hind" charset="0"/>
                <a:ea typeface="Hind" charset="0"/>
                <a:cs typeface="Hind" charset="0"/>
              </a:defRPr>
            </a:lvl1pPr>
          </a:lstStyle>
          <a:p>
            <a:r>
              <a:rPr lang="en-US" sz="1050" dirty="0"/>
              <a:t>Help students raise their emotional intelligence</a:t>
            </a:r>
          </a:p>
          <a:p>
            <a:r>
              <a:rPr lang="en-US" sz="1050" dirty="0"/>
              <a:t>Allows students to silently raise flags </a:t>
            </a:r>
          </a:p>
          <a:p>
            <a:r>
              <a:rPr lang="en-US" sz="1050" dirty="0"/>
              <a:t>Build trusting relationships with their tutor</a:t>
            </a:r>
          </a:p>
          <a:p>
            <a:r>
              <a:rPr lang="en-US" sz="1050" dirty="0"/>
              <a:t>Gives SLT an overview of mood by individual, class, whole school, and even by individual schools for MATs and Councils*</a:t>
            </a:r>
          </a:p>
        </p:txBody>
      </p:sp>
      <p:sp>
        <p:nvSpPr>
          <p:cNvPr id="7" name="TextBox 6">
            <a:extLst>
              <a:ext uri="{FF2B5EF4-FFF2-40B4-BE49-F238E27FC236}">
                <a16:creationId xmlns:a16="http://schemas.microsoft.com/office/drawing/2014/main" id="{6E4BAA5F-4830-7CE9-59DE-E77AB08D12FA}"/>
              </a:ext>
            </a:extLst>
          </p:cNvPr>
          <p:cNvSpPr txBox="1"/>
          <p:nvPr/>
        </p:nvSpPr>
        <p:spPr>
          <a:xfrm>
            <a:off x="2893244" y="2461393"/>
            <a:ext cx="1848438" cy="369332"/>
          </a:xfrm>
          <a:prstGeom prst="rect">
            <a:avLst/>
          </a:prstGeom>
          <a:noFill/>
        </p:spPr>
        <p:txBody>
          <a:bodyPr wrap="square" rtlCol="0">
            <a:spAutoFit/>
          </a:bodyPr>
          <a:lstStyle/>
          <a:p>
            <a:r>
              <a:rPr lang="en-US" b="1" dirty="0">
                <a:solidFill>
                  <a:srgbClr val="1A528D"/>
                </a:solidFill>
                <a:latin typeface="Hind" charset="0"/>
                <a:ea typeface="Hind" charset="0"/>
                <a:cs typeface="Hind" charset="0"/>
              </a:rPr>
              <a:t>P</a:t>
            </a:r>
            <a:r>
              <a:rPr lang="en-US" dirty="0">
                <a:solidFill>
                  <a:srgbClr val="1A528D"/>
                </a:solidFill>
                <a:latin typeface="Hind" charset="0"/>
                <a:ea typeface="Hind" charset="0"/>
                <a:cs typeface="Hind" charset="0"/>
              </a:rPr>
              <a:t>revention</a:t>
            </a:r>
          </a:p>
        </p:txBody>
      </p:sp>
      <p:sp>
        <p:nvSpPr>
          <p:cNvPr id="8" name="TextBox 7">
            <a:extLst>
              <a:ext uri="{FF2B5EF4-FFF2-40B4-BE49-F238E27FC236}">
                <a16:creationId xmlns:a16="http://schemas.microsoft.com/office/drawing/2014/main" id="{C4F25687-ED47-A3ED-6B4A-B6F4214BDD0D}"/>
              </a:ext>
            </a:extLst>
          </p:cNvPr>
          <p:cNvSpPr txBox="1"/>
          <p:nvPr/>
        </p:nvSpPr>
        <p:spPr>
          <a:xfrm>
            <a:off x="2893244" y="2982125"/>
            <a:ext cx="1952133" cy="2516073"/>
          </a:xfrm>
          <a:prstGeom prst="rect">
            <a:avLst/>
          </a:prstGeom>
          <a:noFill/>
        </p:spPr>
        <p:txBody>
          <a:bodyPr wrap="square" rtlCol="0">
            <a:spAutoFit/>
          </a:bodyPr>
          <a:lstStyle>
            <a:defPPr>
              <a:defRPr lang="en-US"/>
            </a:defPPr>
            <a:lvl1pPr marL="285750" indent="-285750">
              <a:buFont typeface="Wingdings" charset="2"/>
              <a:buChar char="ü"/>
              <a:defRPr sz="1200">
                <a:latin typeface="Hind" charset="0"/>
                <a:ea typeface="Hind" charset="0"/>
                <a:cs typeface="Hind" charset="0"/>
              </a:defRPr>
            </a:lvl1pPr>
          </a:lstStyle>
          <a:p>
            <a:r>
              <a:rPr lang="en-US" sz="1050" dirty="0"/>
              <a:t>Dedicated support page where students can silently reach out</a:t>
            </a:r>
          </a:p>
          <a:p>
            <a:r>
              <a:rPr lang="en-US" sz="1050" dirty="0"/>
              <a:t>Resources updated weekly by youHQ</a:t>
            </a:r>
          </a:p>
          <a:p>
            <a:r>
              <a:rPr lang="en-US" sz="1050" dirty="0"/>
              <a:t>Cover a wide range of mental health conditioning </a:t>
            </a:r>
          </a:p>
          <a:p>
            <a:r>
              <a:rPr lang="en-US" sz="1050" dirty="0"/>
              <a:t>Fully </a:t>
            </a:r>
            <a:r>
              <a:rPr lang="en-US" sz="1050" dirty="0" err="1"/>
              <a:t>customisable</a:t>
            </a:r>
            <a:r>
              <a:rPr lang="en-US" sz="1050" dirty="0"/>
              <a:t> resource area allows schools and teachers to promote preferred content</a:t>
            </a:r>
          </a:p>
          <a:p>
            <a:r>
              <a:rPr lang="en-US" sz="1050" dirty="0"/>
              <a:t>Can be aligned to School’s core values</a:t>
            </a:r>
          </a:p>
        </p:txBody>
      </p:sp>
      <p:sp>
        <p:nvSpPr>
          <p:cNvPr id="9" name="TextBox 8">
            <a:extLst>
              <a:ext uri="{FF2B5EF4-FFF2-40B4-BE49-F238E27FC236}">
                <a16:creationId xmlns:a16="http://schemas.microsoft.com/office/drawing/2014/main" id="{618DF01A-F0BE-C444-CF3A-1F4C75EA1A2A}"/>
              </a:ext>
            </a:extLst>
          </p:cNvPr>
          <p:cNvSpPr txBox="1"/>
          <p:nvPr/>
        </p:nvSpPr>
        <p:spPr>
          <a:xfrm>
            <a:off x="5061408" y="2461393"/>
            <a:ext cx="1823303" cy="369332"/>
          </a:xfrm>
          <a:prstGeom prst="rect">
            <a:avLst/>
          </a:prstGeom>
          <a:noFill/>
        </p:spPr>
        <p:txBody>
          <a:bodyPr wrap="square" rtlCol="0">
            <a:spAutoFit/>
          </a:bodyPr>
          <a:lstStyle/>
          <a:p>
            <a:r>
              <a:rPr lang="en-US" b="1" dirty="0">
                <a:solidFill>
                  <a:srgbClr val="1A528D"/>
                </a:solidFill>
                <a:latin typeface="Hind" charset="0"/>
                <a:ea typeface="Hind" charset="0"/>
                <a:cs typeface="Hind" charset="0"/>
              </a:rPr>
              <a:t>P</a:t>
            </a:r>
            <a:r>
              <a:rPr lang="en-US" dirty="0">
                <a:solidFill>
                  <a:srgbClr val="1A528D"/>
                </a:solidFill>
                <a:latin typeface="Hind" charset="0"/>
                <a:ea typeface="Hind" charset="0"/>
                <a:cs typeface="Hind" charset="0"/>
              </a:rPr>
              <a:t>ositive habits</a:t>
            </a:r>
          </a:p>
        </p:txBody>
      </p:sp>
      <p:sp>
        <p:nvSpPr>
          <p:cNvPr id="10" name="TextBox 9">
            <a:extLst>
              <a:ext uri="{FF2B5EF4-FFF2-40B4-BE49-F238E27FC236}">
                <a16:creationId xmlns:a16="http://schemas.microsoft.com/office/drawing/2014/main" id="{99C68308-C93D-A4E4-317C-3ACC879EADED}"/>
              </a:ext>
            </a:extLst>
          </p:cNvPr>
          <p:cNvSpPr txBox="1"/>
          <p:nvPr/>
        </p:nvSpPr>
        <p:spPr>
          <a:xfrm>
            <a:off x="5061408" y="2982125"/>
            <a:ext cx="1958400" cy="1384995"/>
          </a:xfrm>
          <a:prstGeom prst="rect">
            <a:avLst/>
          </a:prstGeom>
          <a:noFill/>
        </p:spPr>
        <p:txBody>
          <a:bodyPr wrap="square" rtlCol="0">
            <a:spAutoFit/>
          </a:bodyPr>
          <a:lstStyle>
            <a:defPPr>
              <a:defRPr lang="en-US"/>
            </a:defPPr>
            <a:lvl1pPr marL="285750" indent="-285750">
              <a:buFont typeface="Wingdings" charset="2"/>
              <a:buChar char="ü"/>
              <a:defRPr sz="1200">
                <a:latin typeface="Hind" charset="0"/>
                <a:ea typeface="Hind" charset="0"/>
                <a:cs typeface="Hind" charset="0"/>
              </a:defRPr>
            </a:lvl1pPr>
          </a:lstStyle>
          <a:p>
            <a:r>
              <a:rPr lang="en-US" sz="1050" dirty="0"/>
              <a:t>Help students to identify what matters most to them (their values)</a:t>
            </a:r>
          </a:p>
          <a:p>
            <a:r>
              <a:rPr lang="en-US" sz="1050" dirty="0"/>
              <a:t>Introduction to SMART life goals</a:t>
            </a:r>
          </a:p>
          <a:p>
            <a:r>
              <a:rPr lang="en-US" sz="1050" dirty="0"/>
              <a:t>Engagement encouraged through gamification and reward (GOALd)</a:t>
            </a:r>
          </a:p>
        </p:txBody>
      </p:sp>
      <p:sp>
        <p:nvSpPr>
          <p:cNvPr id="11" name="TextBox 10">
            <a:extLst>
              <a:ext uri="{FF2B5EF4-FFF2-40B4-BE49-F238E27FC236}">
                <a16:creationId xmlns:a16="http://schemas.microsoft.com/office/drawing/2014/main" id="{0A944696-436E-A90A-0DE3-F7031C6F8924}"/>
              </a:ext>
            </a:extLst>
          </p:cNvPr>
          <p:cNvSpPr txBox="1"/>
          <p:nvPr/>
        </p:nvSpPr>
        <p:spPr>
          <a:xfrm>
            <a:off x="7235839" y="2461393"/>
            <a:ext cx="1823303" cy="369332"/>
          </a:xfrm>
          <a:prstGeom prst="rect">
            <a:avLst/>
          </a:prstGeom>
          <a:noFill/>
        </p:spPr>
        <p:txBody>
          <a:bodyPr wrap="square" rtlCol="0">
            <a:spAutoFit/>
          </a:bodyPr>
          <a:lstStyle/>
          <a:p>
            <a:r>
              <a:rPr lang="en-US" b="1" dirty="0">
                <a:solidFill>
                  <a:srgbClr val="1A528D"/>
                </a:solidFill>
                <a:latin typeface="Hind" charset="0"/>
                <a:ea typeface="Hind" charset="0"/>
                <a:cs typeface="Hind" charset="0"/>
              </a:rPr>
              <a:t>I</a:t>
            </a:r>
            <a:r>
              <a:rPr lang="en-US" dirty="0">
                <a:solidFill>
                  <a:srgbClr val="1A528D"/>
                </a:solidFill>
                <a:latin typeface="Hind" charset="0"/>
                <a:ea typeface="Hind" charset="0"/>
                <a:cs typeface="Hind" charset="0"/>
              </a:rPr>
              <a:t>ntervention</a:t>
            </a:r>
          </a:p>
        </p:txBody>
      </p:sp>
      <p:sp>
        <p:nvSpPr>
          <p:cNvPr id="12" name="TextBox 11">
            <a:extLst>
              <a:ext uri="{FF2B5EF4-FFF2-40B4-BE49-F238E27FC236}">
                <a16:creationId xmlns:a16="http://schemas.microsoft.com/office/drawing/2014/main" id="{8A136ACF-9642-7023-A122-7E09873B2D62}"/>
              </a:ext>
            </a:extLst>
          </p:cNvPr>
          <p:cNvSpPr txBox="1"/>
          <p:nvPr/>
        </p:nvSpPr>
        <p:spPr>
          <a:xfrm>
            <a:off x="7235839" y="2982125"/>
            <a:ext cx="1958400" cy="1546577"/>
          </a:xfrm>
          <a:prstGeom prst="rect">
            <a:avLst/>
          </a:prstGeom>
          <a:noFill/>
        </p:spPr>
        <p:txBody>
          <a:bodyPr wrap="square" rtlCol="0">
            <a:spAutoFit/>
          </a:bodyPr>
          <a:lstStyle>
            <a:defPPr>
              <a:defRPr lang="en-US"/>
            </a:defPPr>
            <a:lvl1pPr marL="285750" indent="-285750">
              <a:buFont typeface="Wingdings" charset="2"/>
              <a:buChar char="ü"/>
              <a:defRPr sz="1200">
                <a:latin typeface="Hind" charset="0"/>
                <a:ea typeface="Hind" charset="0"/>
                <a:cs typeface="Hind" charset="0"/>
              </a:defRPr>
            </a:lvl1pPr>
          </a:lstStyle>
          <a:p>
            <a:r>
              <a:rPr lang="en-US" sz="1050" dirty="0"/>
              <a:t>Easy to find ‘red-flags’ at individual level to whole-school view</a:t>
            </a:r>
          </a:p>
          <a:p>
            <a:r>
              <a:rPr lang="en-US" sz="1050" dirty="0"/>
              <a:t>Create Focus Groups for extra care and support</a:t>
            </a:r>
          </a:p>
          <a:p>
            <a:r>
              <a:rPr lang="en-US" sz="1050" dirty="0"/>
              <a:t>Student-Teacher Conversation log to help coordinate intervention action plans.</a:t>
            </a:r>
          </a:p>
        </p:txBody>
      </p:sp>
      <p:sp>
        <p:nvSpPr>
          <p:cNvPr id="13" name="TextBox 12">
            <a:extLst>
              <a:ext uri="{FF2B5EF4-FFF2-40B4-BE49-F238E27FC236}">
                <a16:creationId xmlns:a16="http://schemas.microsoft.com/office/drawing/2014/main" id="{C411BEB9-F3C3-C839-6993-611E47563261}"/>
              </a:ext>
            </a:extLst>
          </p:cNvPr>
          <p:cNvSpPr txBox="1"/>
          <p:nvPr/>
        </p:nvSpPr>
        <p:spPr>
          <a:xfrm>
            <a:off x="9410270" y="2461393"/>
            <a:ext cx="1823303" cy="369332"/>
          </a:xfrm>
          <a:prstGeom prst="rect">
            <a:avLst/>
          </a:prstGeom>
          <a:noFill/>
        </p:spPr>
        <p:txBody>
          <a:bodyPr wrap="square" rtlCol="0">
            <a:spAutoFit/>
          </a:bodyPr>
          <a:lstStyle/>
          <a:p>
            <a:r>
              <a:rPr lang="en-US" b="1" dirty="0">
                <a:solidFill>
                  <a:srgbClr val="1A528D"/>
                </a:solidFill>
                <a:latin typeface="Hind" charset="0"/>
                <a:ea typeface="Hind" charset="0"/>
                <a:cs typeface="Hind" charset="0"/>
              </a:rPr>
              <a:t>A</a:t>
            </a:r>
            <a:r>
              <a:rPr lang="en-US" dirty="0">
                <a:solidFill>
                  <a:srgbClr val="1A528D"/>
                </a:solidFill>
                <a:latin typeface="Hind" charset="0"/>
                <a:ea typeface="Hind" charset="0"/>
                <a:cs typeface="Hind" charset="0"/>
              </a:rPr>
              <a:t>lert</a:t>
            </a:r>
          </a:p>
        </p:txBody>
      </p:sp>
      <p:sp>
        <p:nvSpPr>
          <p:cNvPr id="14" name="TextBox 13">
            <a:extLst>
              <a:ext uri="{FF2B5EF4-FFF2-40B4-BE49-F238E27FC236}">
                <a16:creationId xmlns:a16="http://schemas.microsoft.com/office/drawing/2014/main" id="{B88BEE7C-7D29-A29E-A8FB-FA5F48FBD53D}"/>
              </a:ext>
            </a:extLst>
          </p:cNvPr>
          <p:cNvSpPr txBox="1"/>
          <p:nvPr/>
        </p:nvSpPr>
        <p:spPr>
          <a:xfrm>
            <a:off x="9410270" y="2982125"/>
            <a:ext cx="1958400" cy="1546577"/>
          </a:xfrm>
          <a:prstGeom prst="rect">
            <a:avLst/>
          </a:prstGeom>
          <a:noFill/>
        </p:spPr>
        <p:txBody>
          <a:bodyPr wrap="square" rtlCol="0">
            <a:spAutoFit/>
          </a:bodyPr>
          <a:lstStyle>
            <a:defPPr>
              <a:defRPr lang="en-US"/>
            </a:defPPr>
            <a:lvl1pPr marL="285750" indent="-285750">
              <a:buFont typeface="Wingdings" charset="2"/>
              <a:buChar char="ü"/>
              <a:defRPr sz="1200">
                <a:latin typeface="Hind" charset="0"/>
                <a:ea typeface="Hind" charset="0"/>
                <a:cs typeface="Hind" charset="0"/>
              </a:defRPr>
            </a:lvl1pPr>
          </a:lstStyle>
          <a:p>
            <a:r>
              <a:rPr lang="en-US" sz="1050" dirty="0"/>
              <a:t>Student low mood tutor email notification </a:t>
            </a:r>
          </a:p>
          <a:p>
            <a:r>
              <a:rPr lang="en-US" sz="1050" dirty="0"/>
              <a:t>Swift and focused attention brought to all required parties</a:t>
            </a:r>
          </a:p>
          <a:p>
            <a:r>
              <a:rPr lang="en-US" sz="1050" dirty="0"/>
              <a:t>Integration with the UKs leading safeguarding specialists </a:t>
            </a:r>
          </a:p>
          <a:p>
            <a:r>
              <a:rPr lang="en-US" sz="1050" dirty="0"/>
              <a:t>Informed safeguarding</a:t>
            </a:r>
          </a:p>
        </p:txBody>
      </p:sp>
    </p:spTree>
    <p:extLst>
      <p:ext uri="{BB962C8B-B14F-4D97-AF65-F5344CB8AC3E}">
        <p14:creationId xmlns:p14="http://schemas.microsoft.com/office/powerpoint/2010/main" val="4251980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Introducing </a:t>
            </a:r>
            <a:r>
              <a:rPr lang="en-US" dirty="0" err="1"/>
              <a:t>youHQ</a:t>
            </a:r>
            <a:endParaRPr lang="en-US" dirty="0"/>
          </a:p>
        </p:txBody>
      </p:sp>
      <p:sp>
        <p:nvSpPr>
          <p:cNvPr id="6" name="Oval 5">
            <a:extLst>
              <a:ext uri="{FF2B5EF4-FFF2-40B4-BE49-F238E27FC236}">
                <a16:creationId xmlns:a16="http://schemas.microsoft.com/office/drawing/2014/main" id="{051B36B9-39B5-6DBD-CEF1-A6621B8F8837}"/>
              </a:ext>
            </a:extLst>
          </p:cNvPr>
          <p:cNvSpPr/>
          <p:nvPr/>
        </p:nvSpPr>
        <p:spPr>
          <a:xfrm>
            <a:off x="-1051867" y="-409983"/>
            <a:ext cx="3323968" cy="3323968"/>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14B88C4-4233-BEEF-0E36-171DBEFDBEAE}"/>
              </a:ext>
            </a:extLst>
          </p:cNvPr>
          <p:cNvSpPr/>
          <p:nvPr/>
        </p:nvSpPr>
        <p:spPr>
          <a:xfrm>
            <a:off x="9470360" y="886635"/>
            <a:ext cx="309077" cy="30907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rot="18359648">
            <a:off x="10167493" y="2108073"/>
            <a:ext cx="109728" cy="109728"/>
            <a:chOff x="3435080" y="5349240"/>
            <a:chExt cx="239300" cy="239300"/>
          </a:xfrm>
        </p:grpSpPr>
        <p:cxnSp>
          <p:nvCxnSpPr>
            <p:cNvPr id="9" name="Straight Connector 8"/>
            <p:cNvCxnSpPr/>
            <p:nvPr/>
          </p:nvCxnSpPr>
          <p:spPr>
            <a:xfrm>
              <a:off x="3554730" y="5349240"/>
              <a:ext cx="0" cy="239300"/>
            </a:xfrm>
            <a:prstGeom prst="line">
              <a:avLst/>
            </a:prstGeom>
            <a:ln w="38100" cap="rnd">
              <a:solidFill>
                <a:srgbClr val="1A9699"/>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554730" y="5349240"/>
              <a:ext cx="0" cy="239300"/>
            </a:xfrm>
            <a:prstGeom prst="line">
              <a:avLst/>
            </a:prstGeom>
            <a:ln w="38100" cap="rnd">
              <a:solidFill>
                <a:srgbClr val="1A9699"/>
              </a:solidFill>
            </a:ln>
          </p:spPr>
          <p:style>
            <a:lnRef idx="1">
              <a:schemeClr val="accent1"/>
            </a:lnRef>
            <a:fillRef idx="0">
              <a:schemeClr val="accent1"/>
            </a:fillRef>
            <a:effectRef idx="0">
              <a:schemeClr val="accent1"/>
            </a:effectRef>
            <a:fontRef idx="minor">
              <a:schemeClr val="tx1"/>
            </a:fontRef>
          </p:style>
        </p:cxnSp>
      </p:grpSp>
      <p:sp>
        <p:nvSpPr>
          <p:cNvPr id="11" name="Oval 10">
            <a:extLst>
              <a:ext uri="{FF2B5EF4-FFF2-40B4-BE49-F238E27FC236}">
                <a16:creationId xmlns:a16="http://schemas.microsoft.com/office/drawing/2014/main" id="{A14B88C4-4233-BEEF-0E36-171DBEFDBEAE}"/>
              </a:ext>
            </a:extLst>
          </p:cNvPr>
          <p:cNvSpPr/>
          <p:nvPr/>
        </p:nvSpPr>
        <p:spPr>
          <a:xfrm>
            <a:off x="7679835" y="493686"/>
            <a:ext cx="160403" cy="160403"/>
          </a:xfrm>
          <a:prstGeom prst="ellipse">
            <a:avLst/>
          </a:prstGeom>
          <a:noFill/>
          <a:ln w="38100">
            <a:solidFill>
              <a:srgbClr val="99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5672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838</TotalTime>
  <Words>7772</Words>
  <Application>Microsoft Office PowerPoint</Application>
  <PresentationFormat>Widescreen</PresentationFormat>
  <Paragraphs>541</Paragraphs>
  <Slides>44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Hind</vt:lpstr>
      <vt:lpstr>Hind Light</vt:lpstr>
      <vt:lpstr>Hind Medium</vt:lpstr>
      <vt:lpstr>Wingdings</vt:lpstr>
      <vt:lpstr>Office Theme</vt:lpstr>
      <vt:lpstr>Getting started with youHQ</vt:lpstr>
      <vt:lpstr>Contents</vt:lpstr>
      <vt:lpstr>Why youHQ?</vt:lpstr>
      <vt:lpstr>There is a global problem with our children’s mental health </vt:lpstr>
      <vt:lpstr>Young people shouldn’t have to wait for a mental health crisis to get help. </vt:lpstr>
      <vt:lpstr>youHQ highlights those in need and inspires everyone to succeed.  The digital pastoral hub for schools that helps students and teachers flourish.  </vt:lpstr>
      <vt:lpstr>PowerPoint Presentation</vt:lpstr>
      <vt:lpstr>We make your school ‘APPIA’</vt:lpstr>
      <vt:lpstr>Introducing youHQ</vt:lpstr>
      <vt:lpstr>Foreword</vt:lpstr>
      <vt:lpstr>Foreword</vt:lpstr>
      <vt:lpstr>Student engagement</vt:lpstr>
      <vt:lpstr>Student engagement</vt:lpstr>
      <vt:lpstr>Student support</vt:lpstr>
      <vt:lpstr>Student support</vt:lpstr>
      <vt:lpstr>Introducing youHQ  to your team</vt:lpstr>
      <vt:lpstr>How to introduce youHQ to your team</vt:lpstr>
      <vt:lpstr>Introducing youHQ to your team</vt:lpstr>
      <vt:lpstr>Implementing youHQ</vt:lpstr>
      <vt:lpstr>Introducing youHQ to your Admin/Pastoral team</vt:lpstr>
      <vt:lpstr>Introducing youHQ to parents</vt:lpstr>
      <vt:lpstr>Introducing youHQ  to your class</vt:lpstr>
      <vt:lpstr>Introducing youHQ to your class</vt:lpstr>
      <vt:lpstr>Introducing youHQ to your class</vt:lpstr>
      <vt:lpstr>Introducing youHQ to your class</vt:lpstr>
      <vt:lpstr>Introducing youHQ  Lesson plan templates</vt:lpstr>
      <vt:lpstr>Introducing youHQ to your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FAQS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Harling-Coward</dc:creator>
  <cp:lastModifiedBy>Jon Ford</cp:lastModifiedBy>
  <cp:revision>39</cp:revision>
  <dcterms:created xsi:type="dcterms:W3CDTF">2022-06-10T14:08:57Z</dcterms:created>
  <dcterms:modified xsi:type="dcterms:W3CDTF">2023-09-06T14:35:48Z</dcterms:modified>
</cp:coreProperties>
</file>